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Roboto"/>
      <p:regular r:id="rId35"/>
      <p:bold r:id="rId36"/>
      <p:italic r:id="rId37"/>
      <p:boldItalic r:id="rId38"/>
    </p:embeddedFont>
    <p:embeddedFont>
      <p:font typeface="Lora"/>
      <p:regular r:id="rId39"/>
      <p:bold r:id="rId40"/>
      <p:italic r:id="rId41"/>
      <p:boldItalic r:id="rId42"/>
    </p:embeddedFont>
    <p:embeddedFont>
      <p:font typeface="Merriweather"/>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qWO5w167QlPq7yTzqnhFnTJ1/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ora-bold.fntdata"/><Relationship Id="rId20" Type="http://schemas.openxmlformats.org/officeDocument/2006/relationships/slide" Target="slides/slide16.xml"/><Relationship Id="rId42" Type="http://schemas.openxmlformats.org/officeDocument/2006/relationships/font" Target="fonts/Lora-boldItalic.fntdata"/><Relationship Id="rId41" Type="http://schemas.openxmlformats.org/officeDocument/2006/relationships/font" Target="fonts/Lora-italic.fntdata"/><Relationship Id="rId22" Type="http://schemas.openxmlformats.org/officeDocument/2006/relationships/slide" Target="slides/slide18.xml"/><Relationship Id="rId44" Type="http://schemas.openxmlformats.org/officeDocument/2006/relationships/font" Target="fonts/Merriweather-bold.fntdata"/><Relationship Id="rId21" Type="http://schemas.openxmlformats.org/officeDocument/2006/relationships/slide" Target="slides/slide17.xml"/><Relationship Id="rId43" Type="http://schemas.openxmlformats.org/officeDocument/2006/relationships/font" Target="fonts/Merriweather-regular.fntdata"/><Relationship Id="rId24" Type="http://schemas.openxmlformats.org/officeDocument/2006/relationships/slide" Target="slides/slide20.xml"/><Relationship Id="rId46" Type="http://schemas.openxmlformats.org/officeDocument/2006/relationships/font" Target="fonts/Merriweather-boldItalic.fntdata"/><Relationship Id="rId23" Type="http://schemas.openxmlformats.org/officeDocument/2006/relationships/slide" Target="slides/slide19.xml"/><Relationship Id="rId45"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italic.fntdata"/><Relationship Id="rId14" Type="http://schemas.openxmlformats.org/officeDocument/2006/relationships/slide" Target="slides/slide10.xml"/><Relationship Id="rId36" Type="http://schemas.openxmlformats.org/officeDocument/2006/relationships/font" Target="fonts/Roboto-bold.fntdata"/><Relationship Id="rId17" Type="http://schemas.openxmlformats.org/officeDocument/2006/relationships/slide" Target="slides/slide13.xml"/><Relationship Id="rId39" Type="http://schemas.openxmlformats.org/officeDocument/2006/relationships/font" Target="fonts/Lora-regular.fntdata"/><Relationship Id="rId16" Type="http://schemas.openxmlformats.org/officeDocument/2006/relationships/slide" Target="slides/slide12.xml"/><Relationship Id="rId38" Type="http://schemas.openxmlformats.org/officeDocument/2006/relationships/font" Target="fonts/Robo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7ac78ffe3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7ac78ffe3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2b7ac78ffe3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f0db1013d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f0db1013d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1f0db1013d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7ac78ffe3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2b7ac78ffe3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7ac78ffe3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7ac78ffe3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2b7ac78ffe3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b7ac78ffe3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b7ac78ffe3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b7ac78ffe3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88d6065f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688d6065f5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2688d6065f5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7ac78ffe3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7ac78ffe3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2b7ac78ffe3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688d6065f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688d6065f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2688d6065f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7ac78ffe3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7ac78ffe3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2b7ac78ffe3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b7ac78ffe3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b7ac78ffe3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2b7ac78ffe3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b7ac78ffe3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b7ac78ffe3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2b7ac78ffe3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b7ac78ffe3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2b7ac78ffe3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7ac78ffe3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b7ac78ffe3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b7ac78ffe3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f0db1013d6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f0db1013d6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1f0db1013d6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b7ac78ffe3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b7ac78ffe3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b7ac78ffe3_0_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b7ac78ffe3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b7ac78ffe3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2b7ac78ffe3_0_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7ac78ffe3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b7ac78ffe3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2b7ac78ffe3_0_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b7ac78ffe3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b7ac78ffe3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2b7ac78ffe3_0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b7ac78ffe3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2b7ac78ffe3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b7ac78ffe3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b7ac78ffe3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2b7ac78ffe3_0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84988f1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2684988f18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2684988f18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713a1f43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b713a1f43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2b713a1f43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84a0b3fa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684a0b3fa3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684a0b3fa3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7ac78ffe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b7ac78ffe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2b7ac78ffe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7ac78ffe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7ac78ffe3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2b7ac78ffe3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7ac78ffe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7ac78ffe3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2b7ac78ffe3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g2b6dfe6961a_0_860"/>
          <p:cNvSpPr/>
          <p:nvPr/>
        </p:nvSpPr>
        <p:spPr>
          <a:xfrm>
            <a:off x="-167" y="0"/>
            <a:ext cx="12192029"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5" name="Google Shape;15;g2b6dfe6961a_0_860"/>
          <p:cNvSpPr txBox="1"/>
          <p:nvPr>
            <p:ph type="ctrTitle"/>
          </p:nvPr>
        </p:nvSpPr>
        <p:spPr>
          <a:xfrm>
            <a:off x="415600" y="719633"/>
            <a:ext cx="11360700" cy="17100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6" name="Google Shape;16;g2b6dfe6961a_0_860"/>
          <p:cNvSpPr txBox="1"/>
          <p:nvPr>
            <p:ph idx="1" type="subTitle"/>
          </p:nvPr>
        </p:nvSpPr>
        <p:spPr>
          <a:xfrm>
            <a:off x="415600" y="2504747"/>
            <a:ext cx="5656800" cy="984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2"/>
              </a:buClr>
              <a:buSzPts val="2100"/>
              <a:buNone/>
              <a:defRPr sz="2100">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p:txBody>
      </p:sp>
      <p:sp>
        <p:nvSpPr>
          <p:cNvPr id="17" name="Google Shape;17;g2b6dfe6961a_0_86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g2b6dfe6961a_0_895"/>
          <p:cNvSpPr/>
          <p:nvPr/>
        </p:nvSpPr>
        <p:spPr>
          <a:xfrm>
            <a:off x="0" y="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g2b6dfe6961a_0_895"/>
          <p:cNvSpPr txBox="1"/>
          <p:nvPr>
            <p:ph type="title"/>
          </p:nvPr>
        </p:nvSpPr>
        <p:spPr>
          <a:xfrm>
            <a:off x="415067" y="667900"/>
            <a:ext cx="4939200" cy="2732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62" name="Google Shape;62;g2b6dfe6961a_0_895"/>
          <p:cNvSpPr txBox="1"/>
          <p:nvPr>
            <p:ph idx="1" type="subTitle"/>
          </p:nvPr>
        </p:nvSpPr>
        <p:spPr>
          <a:xfrm>
            <a:off x="406400" y="3502300"/>
            <a:ext cx="4939200" cy="1235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accent2"/>
              </a:buClr>
              <a:buSzPts val="2100"/>
              <a:buNone/>
              <a:defRPr sz="2100">
                <a:solidFill>
                  <a:schemeClr val="accent2"/>
                </a:solidFill>
              </a:defRPr>
            </a:lvl1pPr>
            <a:lvl2pPr lvl="1" algn="l">
              <a:lnSpc>
                <a:spcPct val="100000"/>
              </a:lnSpc>
              <a:spcBef>
                <a:spcPts val="0"/>
              </a:spcBef>
              <a:spcAft>
                <a:spcPts val="0"/>
              </a:spcAft>
              <a:buClr>
                <a:schemeClr val="accent2"/>
              </a:buClr>
              <a:buSzPts val="2100"/>
              <a:buNone/>
              <a:defRPr sz="2100">
                <a:solidFill>
                  <a:schemeClr val="accent2"/>
                </a:solidFill>
              </a:defRPr>
            </a:lvl2pPr>
            <a:lvl3pPr lvl="2" algn="l">
              <a:lnSpc>
                <a:spcPct val="100000"/>
              </a:lnSpc>
              <a:spcBef>
                <a:spcPts val="0"/>
              </a:spcBef>
              <a:spcAft>
                <a:spcPts val="0"/>
              </a:spcAft>
              <a:buClr>
                <a:schemeClr val="accent2"/>
              </a:buClr>
              <a:buSzPts val="2100"/>
              <a:buNone/>
              <a:defRPr sz="2100">
                <a:solidFill>
                  <a:schemeClr val="accent2"/>
                </a:solidFill>
              </a:defRPr>
            </a:lvl3pPr>
            <a:lvl4pPr lvl="3" algn="l">
              <a:lnSpc>
                <a:spcPct val="100000"/>
              </a:lnSpc>
              <a:spcBef>
                <a:spcPts val="0"/>
              </a:spcBef>
              <a:spcAft>
                <a:spcPts val="0"/>
              </a:spcAft>
              <a:buClr>
                <a:schemeClr val="accent2"/>
              </a:buClr>
              <a:buSzPts val="2100"/>
              <a:buNone/>
              <a:defRPr sz="2100">
                <a:solidFill>
                  <a:schemeClr val="accent2"/>
                </a:solidFill>
              </a:defRPr>
            </a:lvl4pPr>
            <a:lvl5pPr lvl="4" algn="l">
              <a:lnSpc>
                <a:spcPct val="100000"/>
              </a:lnSpc>
              <a:spcBef>
                <a:spcPts val="0"/>
              </a:spcBef>
              <a:spcAft>
                <a:spcPts val="0"/>
              </a:spcAft>
              <a:buClr>
                <a:schemeClr val="accent2"/>
              </a:buClr>
              <a:buSzPts val="2100"/>
              <a:buNone/>
              <a:defRPr sz="2100">
                <a:solidFill>
                  <a:schemeClr val="accent2"/>
                </a:solidFill>
              </a:defRPr>
            </a:lvl5pPr>
            <a:lvl6pPr lvl="5" algn="l">
              <a:lnSpc>
                <a:spcPct val="100000"/>
              </a:lnSpc>
              <a:spcBef>
                <a:spcPts val="0"/>
              </a:spcBef>
              <a:spcAft>
                <a:spcPts val="0"/>
              </a:spcAft>
              <a:buClr>
                <a:schemeClr val="accent2"/>
              </a:buClr>
              <a:buSzPts val="2100"/>
              <a:buNone/>
              <a:defRPr sz="2100">
                <a:solidFill>
                  <a:schemeClr val="accent2"/>
                </a:solidFill>
              </a:defRPr>
            </a:lvl6pPr>
            <a:lvl7pPr lvl="6" algn="l">
              <a:lnSpc>
                <a:spcPct val="100000"/>
              </a:lnSpc>
              <a:spcBef>
                <a:spcPts val="0"/>
              </a:spcBef>
              <a:spcAft>
                <a:spcPts val="0"/>
              </a:spcAft>
              <a:buClr>
                <a:schemeClr val="accent2"/>
              </a:buClr>
              <a:buSzPts val="2100"/>
              <a:buNone/>
              <a:defRPr sz="2100">
                <a:solidFill>
                  <a:schemeClr val="accent2"/>
                </a:solidFill>
              </a:defRPr>
            </a:lvl7pPr>
            <a:lvl8pPr lvl="7" algn="l">
              <a:lnSpc>
                <a:spcPct val="100000"/>
              </a:lnSpc>
              <a:spcBef>
                <a:spcPts val="0"/>
              </a:spcBef>
              <a:spcAft>
                <a:spcPts val="0"/>
              </a:spcAft>
              <a:buClr>
                <a:schemeClr val="accent2"/>
              </a:buClr>
              <a:buSzPts val="2100"/>
              <a:buNone/>
              <a:defRPr sz="2100">
                <a:solidFill>
                  <a:schemeClr val="accent2"/>
                </a:solidFill>
              </a:defRPr>
            </a:lvl8pPr>
            <a:lvl9pPr lvl="8" algn="l">
              <a:lnSpc>
                <a:spcPct val="100000"/>
              </a:lnSpc>
              <a:spcBef>
                <a:spcPts val="0"/>
              </a:spcBef>
              <a:spcAft>
                <a:spcPts val="0"/>
              </a:spcAft>
              <a:buClr>
                <a:schemeClr val="accent2"/>
              </a:buClr>
              <a:buSzPts val="2100"/>
              <a:buNone/>
              <a:defRPr sz="2100">
                <a:solidFill>
                  <a:schemeClr val="accent2"/>
                </a:solidFill>
              </a:defRPr>
            </a:lvl9pPr>
          </a:lstStyle>
          <a:p/>
        </p:txBody>
      </p:sp>
      <p:sp>
        <p:nvSpPr>
          <p:cNvPr id="63" name="Google Shape;63;g2b6dfe6961a_0_895"/>
          <p:cNvSpPr txBox="1"/>
          <p:nvPr>
            <p:ph idx="2" type="body"/>
          </p:nvPr>
        </p:nvSpPr>
        <p:spPr>
          <a:xfrm>
            <a:off x="6505367" y="667900"/>
            <a:ext cx="5271900" cy="54819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64" name="Google Shape;64;g2b6dfe6961a_0_89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 name="Shape 65"/>
        <p:cNvGrpSpPr/>
        <p:nvPr/>
      </p:nvGrpSpPr>
      <p:grpSpPr>
        <a:xfrm>
          <a:off x="0" y="0"/>
          <a:ext cx="0" cy="0"/>
          <a:chOff x="0" y="0"/>
          <a:chExt cx="0" cy="0"/>
        </a:xfrm>
      </p:grpSpPr>
      <p:sp>
        <p:nvSpPr>
          <p:cNvPr id="66" name="Google Shape;66;g2b6dfe6961a_0_901"/>
          <p:cNvSpPr/>
          <p:nvPr/>
        </p:nvSpPr>
        <p:spPr>
          <a:xfrm>
            <a:off x="0" y="5825333"/>
            <a:ext cx="12192000" cy="10323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2b6dfe6961a_0_901"/>
          <p:cNvSpPr txBox="1"/>
          <p:nvPr>
            <p:ph idx="1" type="body"/>
          </p:nvPr>
        </p:nvSpPr>
        <p:spPr>
          <a:xfrm>
            <a:off x="415600" y="6028533"/>
            <a:ext cx="10639200" cy="6141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p:txBody>
      </p:sp>
      <p:sp>
        <p:nvSpPr>
          <p:cNvPr id="68" name="Google Shape;68;g2b6dfe6961a_0_90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g2b6dfe6961a_0_90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2b6dfe6961a_0_9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2b6dfe6961a_0_911"/>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g2b6dfe6961a_0_9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2b6dfe6961a_0_9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2b6dfe6961a_0_9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AndLine" id="24" name="Google Shape;24;g2b6dfe6961a_0_911"/>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5" name="Shape 25"/>
        <p:cNvGrpSpPr/>
        <p:nvPr/>
      </p:nvGrpSpPr>
      <p:grpSpPr>
        <a:xfrm>
          <a:off x="0" y="0"/>
          <a:ext cx="0" cy="0"/>
          <a:chOff x="0" y="0"/>
          <a:chExt cx="0" cy="0"/>
        </a:xfrm>
      </p:grpSpPr>
      <p:sp>
        <p:nvSpPr>
          <p:cNvPr id="26" name="Google Shape;26;g2b6dfe6961a_0_905"/>
          <p:cNvSpPr txBox="1"/>
          <p:nvPr>
            <p:ph hasCustomPrompt="1" type="title"/>
          </p:nvPr>
        </p:nvSpPr>
        <p:spPr>
          <a:xfrm>
            <a:off x="415667" y="1108233"/>
            <a:ext cx="7113300" cy="16596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Clr>
                <a:schemeClr val="lt1"/>
              </a:buClr>
              <a:buSzPts val="13300"/>
              <a:buNone/>
              <a:defRPr sz="13300">
                <a:solidFill>
                  <a:schemeClr val="lt1"/>
                </a:solidFill>
              </a:defRPr>
            </a:lvl1pPr>
            <a:lvl2pPr lvl="1" algn="l">
              <a:lnSpc>
                <a:spcPct val="100000"/>
              </a:lnSpc>
              <a:spcBef>
                <a:spcPts val="0"/>
              </a:spcBef>
              <a:spcAft>
                <a:spcPts val="0"/>
              </a:spcAft>
              <a:buClr>
                <a:schemeClr val="lt1"/>
              </a:buClr>
              <a:buSzPts val="13300"/>
              <a:buNone/>
              <a:defRPr sz="13300">
                <a:solidFill>
                  <a:schemeClr val="lt1"/>
                </a:solidFill>
              </a:defRPr>
            </a:lvl2pPr>
            <a:lvl3pPr lvl="2" algn="l">
              <a:lnSpc>
                <a:spcPct val="100000"/>
              </a:lnSpc>
              <a:spcBef>
                <a:spcPts val="0"/>
              </a:spcBef>
              <a:spcAft>
                <a:spcPts val="0"/>
              </a:spcAft>
              <a:buClr>
                <a:schemeClr val="lt1"/>
              </a:buClr>
              <a:buSzPts val="13300"/>
              <a:buNone/>
              <a:defRPr sz="13300">
                <a:solidFill>
                  <a:schemeClr val="lt1"/>
                </a:solidFill>
              </a:defRPr>
            </a:lvl3pPr>
            <a:lvl4pPr lvl="3" algn="l">
              <a:lnSpc>
                <a:spcPct val="100000"/>
              </a:lnSpc>
              <a:spcBef>
                <a:spcPts val="0"/>
              </a:spcBef>
              <a:spcAft>
                <a:spcPts val="0"/>
              </a:spcAft>
              <a:buClr>
                <a:schemeClr val="lt1"/>
              </a:buClr>
              <a:buSzPts val="13300"/>
              <a:buNone/>
              <a:defRPr sz="13300">
                <a:solidFill>
                  <a:schemeClr val="lt1"/>
                </a:solidFill>
              </a:defRPr>
            </a:lvl4pPr>
            <a:lvl5pPr lvl="4" algn="l">
              <a:lnSpc>
                <a:spcPct val="100000"/>
              </a:lnSpc>
              <a:spcBef>
                <a:spcPts val="0"/>
              </a:spcBef>
              <a:spcAft>
                <a:spcPts val="0"/>
              </a:spcAft>
              <a:buClr>
                <a:schemeClr val="lt1"/>
              </a:buClr>
              <a:buSzPts val="13300"/>
              <a:buNone/>
              <a:defRPr sz="13300">
                <a:solidFill>
                  <a:schemeClr val="lt1"/>
                </a:solidFill>
              </a:defRPr>
            </a:lvl5pPr>
            <a:lvl6pPr lvl="5" algn="l">
              <a:lnSpc>
                <a:spcPct val="100000"/>
              </a:lnSpc>
              <a:spcBef>
                <a:spcPts val="0"/>
              </a:spcBef>
              <a:spcAft>
                <a:spcPts val="0"/>
              </a:spcAft>
              <a:buClr>
                <a:schemeClr val="lt1"/>
              </a:buClr>
              <a:buSzPts val="13300"/>
              <a:buNone/>
              <a:defRPr sz="13300">
                <a:solidFill>
                  <a:schemeClr val="lt1"/>
                </a:solidFill>
              </a:defRPr>
            </a:lvl6pPr>
            <a:lvl7pPr lvl="6" algn="l">
              <a:lnSpc>
                <a:spcPct val="100000"/>
              </a:lnSpc>
              <a:spcBef>
                <a:spcPts val="0"/>
              </a:spcBef>
              <a:spcAft>
                <a:spcPts val="0"/>
              </a:spcAft>
              <a:buClr>
                <a:schemeClr val="lt1"/>
              </a:buClr>
              <a:buSzPts val="13300"/>
              <a:buNone/>
              <a:defRPr sz="13300">
                <a:solidFill>
                  <a:schemeClr val="lt1"/>
                </a:solidFill>
              </a:defRPr>
            </a:lvl7pPr>
            <a:lvl8pPr lvl="7" algn="l">
              <a:lnSpc>
                <a:spcPct val="100000"/>
              </a:lnSpc>
              <a:spcBef>
                <a:spcPts val="0"/>
              </a:spcBef>
              <a:spcAft>
                <a:spcPts val="0"/>
              </a:spcAft>
              <a:buClr>
                <a:schemeClr val="lt1"/>
              </a:buClr>
              <a:buSzPts val="13300"/>
              <a:buNone/>
              <a:defRPr sz="13300">
                <a:solidFill>
                  <a:schemeClr val="lt1"/>
                </a:solidFill>
              </a:defRPr>
            </a:lvl8pPr>
            <a:lvl9pPr lvl="8" algn="l">
              <a:lnSpc>
                <a:spcPct val="100000"/>
              </a:lnSpc>
              <a:spcBef>
                <a:spcPts val="0"/>
              </a:spcBef>
              <a:spcAft>
                <a:spcPts val="0"/>
              </a:spcAft>
              <a:buClr>
                <a:schemeClr val="lt1"/>
              </a:buClr>
              <a:buSzPts val="13300"/>
              <a:buNone/>
              <a:defRPr sz="13300">
                <a:solidFill>
                  <a:schemeClr val="lt1"/>
                </a:solidFill>
              </a:defRPr>
            </a:lvl9pPr>
          </a:lstStyle>
          <a:p>
            <a:r>
              <a:t>xx%</a:t>
            </a:r>
          </a:p>
        </p:txBody>
      </p:sp>
      <p:sp>
        <p:nvSpPr>
          <p:cNvPr id="27" name="Google Shape;27;g2b6dfe6961a_0_905"/>
          <p:cNvSpPr txBox="1"/>
          <p:nvPr>
            <p:ph idx="1" type="body"/>
          </p:nvPr>
        </p:nvSpPr>
        <p:spPr>
          <a:xfrm>
            <a:off x="415600" y="2828567"/>
            <a:ext cx="7113300" cy="1256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Clr>
                <a:schemeClr val="accent2"/>
              </a:buClr>
              <a:buSzPts val="1700"/>
              <a:buChar char="●"/>
              <a:defRPr>
                <a:solidFill>
                  <a:schemeClr val="accent2"/>
                </a:solidFill>
              </a:defRPr>
            </a:lvl1pPr>
            <a:lvl2pPr indent="-323850" lvl="1" marL="914400" algn="l">
              <a:lnSpc>
                <a:spcPct val="115000"/>
              </a:lnSpc>
              <a:spcBef>
                <a:spcPts val="0"/>
              </a:spcBef>
              <a:spcAft>
                <a:spcPts val="0"/>
              </a:spcAft>
              <a:buClr>
                <a:schemeClr val="accent2"/>
              </a:buClr>
              <a:buSzPts val="1500"/>
              <a:buChar char="○"/>
              <a:defRPr>
                <a:solidFill>
                  <a:schemeClr val="accent2"/>
                </a:solidFill>
              </a:defRPr>
            </a:lvl2pPr>
            <a:lvl3pPr indent="-323850" lvl="2" marL="1371600" algn="l">
              <a:lnSpc>
                <a:spcPct val="115000"/>
              </a:lnSpc>
              <a:spcBef>
                <a:spcPts val="0"/>
              </a:spcBef>
              <a:spcAft>
                <a:spcPts val="0"/>
              </a:spcAft>
              <a:buClr>
                <a:schemeClr val="accent2"/>
              </a:buClr>
              <a:buSzPts val="1500"/>
              <a:buChar char="■"/>
              <a:defRPr>
                <a:solidFill>
                  <a:schemeClr val="accent2"/>
                </a:solidFill>
              </a:defRPr>
            </a:lvl3pPr>
            <a:lvl4pPr indent="-323850" lvl="3" marL="1828800" algn="l">
              <a:lnSpc>
                <a:spcPct val="115000"/>
              </a:lnSpc>
              <a:spcBef>
                <a:spcPts val="0"/>
              </a:spcBef>
              <a:spcAft>
                <a:spcPts val="0"/>
              </a:spcAft>
              <a:buClr>
                <a:schemeClr val="accent2"/>
              </a:buClr>
              <a:buSzPts val="1500"/>
              <a:buChar char="●"/>
              <a:defRPr>
                <a:solidFill>
                  <a:schemeClr val="accent2"/>
                </a:solidFill>
              </a:defRPr>
            </a:lvl4pPr>
            <a:lvl5pPr indent="-323850" lvl="4" marL="2286000" algn="l">
              <a:lnSpc>
                <a:spcPct val="115000"/>
              </a:lnSpc>
              <a:spcBef>
                <a:spcPts val="0"/>
              </a:spcBef>
              <a:spcAft>
                <a:spcPts val="0"/>
              </a:spcAft>
              <a:buClr>
                <a:schemeClr val="accent2"/>
              </a:buClr>
              <a:buSzPts val="1500"/>
              <a:buChar char="○"/>
              <a:defRPr>
                <a:solidFill>
                  <a:schemeClr val="accent2"/>
                </a:solidFill>
              </a:defRPr>
            </a:lvl5pPr>
            <a:lvl6pPr indent="-323850" lvl="5" marL="2743200" algn="l">
              <a:lnSpc>
                <a:spcPct val="115000"/>
              </a:lnSpc>
              <a:spcBef>
                <a:spcPts val="0"/>
              </a:spcBef>
              <a:spcAft>
                <a:spcPts val="0"/>
              </a:spcAft>
              <a:buClr>
                <a:schemeClr val="accent2"/>
              </a:buClr>
              <a:buSzPts val="1500"/>
              <a:buChar char="■"/>
              <a:defRPr>
                <a:solidFill>
                  <a:schemeClr val="accent2"/>
                </a:solidFill>
              </a:defRPr>
            </a:lvl6pPr>
            <a:lvl7pPr indent="-323850" lvl="6" marL="3200400" algn="l">
              <a:lnSpc>
                <a:spcPct val="115000"/>
              </a:lnSpc>
              <a:spcBef>
                <a:spcPts val="0"/>
              </a:spcBef>
              <a:spcAft>
                <a:spcPts val="0"/>
              </a:spcAft>
              <a:buClr>
                <a:schemeClr val="accent2"/>
              </a:buClr>
              <a:buSzPts val="1500"/>
              <a:buChar char="●"/>
              <a:defRPr>
                <a:solidFill>
                  <a:schemeClr val="accent2"/>
                </a:solidFill>
              </a:defRPr>
            </a:lvl7pPr>
            <a:lvl8pPr indent="-323850" lvl="7" marL="3657600" algn="l">
              <a:lnSpc>
                <a:spcPct val="115000"/>
              </a:lnSpc>
              <a:spcBef>
                <a:spcPts val="0"/>
              </a:spcBef>
              <a:spcAft>
                <a:spcPts val="0"/>
              </a:spcAft>
              <a:buClr>
                <a:schemeClr val="accent2"/>
              </a:buClr>
              <a:buSzPts val="1500"/>
              <a:buChar char="○"/>
              <a:defRPr>
                <a:solidFill>
                  <a:schemeClr val="accent2"/>
                </a:solidFill>
              </a:defRPr>
            </a:lvl8pPr>
            <a:lvl9pPr indent="-323850" lvl="8" marL="4114800" algn="l">
              <a:lnSpc>
                <a:spcPct val="115000"/>
              </a:lnSpc>
              <a:spcBef>
                <a:spcPts val="0"/>
              </a:spcBef>
              <a:spcAft>
                <a:spcPts val="0"/>
              </a:spcAft>
              <a:buClr>
                <a:schemeClr val="accent2"/>
              </a:buClr>
              <a:buSzPts val="1500"/>
              <a:buChar char="■"/>
              <a:defRPr>
                <a:solidFill>
                  <a:schemeClr val="accent2"/>
                </a:solidFill>
              </a:defRPr>
            </a:lvl9pPr>
          </a:lstStyle>
          <a:p/>
        </p:txBody>
      </p:sp>
      <p:sp>
        <p:nvSpPr>
          <p:cNvPr id="28" name="Google Shape;28;g2b6dfe6961a_0_90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29" name="Shape 29"/>
        <p:cNvGrpSpPr/>
        <p:nvPr/>
      </p:nvGrpSpPr>
      <p:grpSpPr>
        <a:xfrm>
          <a:off x="0" y="0"/>
          <a:ext cx="0" cy="0"/>
          <a:chOff x="0" y="0"/>
          <a:chExt cx="0" cy="0"/>
        </a:xfrm>
      </p:grpSpPr>
      <p:sp>
        <p:nvSpPr>
          <p:cNvPr id="30" name="Google Shape;30;g2b6dfe6961a_0_865"/>
          <p:cNvSpPr/>
          <p:nvPr/>
        </p:nvSpPr>
        <p:spPr>
          <a:xfrm>
            <a:off x="0" y="64132"/>
            <a:ext cx="12192029"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31" name="Google Shape;31;g2b6dfe6961a_0_865"/>
          <p:cNvSpPr/>
          <p:nvPr/>
        </p:nvSpPr>
        <p:spPr>
          <a:xfrm>
            <a:off x="0" y="0"/>
            <a:ext cx="12192029"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32" name="Google Shape;32;g2b6dfe6961a_0_865"/>
          <p:cNvSpPr txBox="1"/>
          <p:nvPr>
            <p:ph type="title"/>
          </p:nvPr>
        </p:nvSpPr>
        <p:spPr>
          <a:xfrm>
            <a:off x="415600" y="719633"/>
            <a:ext cx="11360700" cy="17100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3" name="Google Shape;33;g2b6dfe6961a_0_8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g2b6dfe6961a_0_870"/>
          <p:cNvSpPr/>
          <p:nvPr/>
        </p:nvSpPr>
        <p:spPr>
          <a:xfrm>
            <a:off x="0" y="0"/>
            <a:ext cx="57519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2b6dfe6961a_0_870"/>
          <p:cNvSpPr/>
          <p:nvPr/>
        </p:nvSpPr>
        <p:spPr>
          <a:xfrm>
            <a:off x="0" y="58833"/>
            <a:ext cx="5751356"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37" name="Google Shape;37;g2b6dfe6961a_0_870"/>
          <p:cNvSpPr/>
          <p:nvPr/>
        </p:nvSpPr>
        <p:spPr>
          <a:xfrm>
            <a:off x="-167" y="0"/>
            <a:ext cx="5755723"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38" name="Google Shape;38;g2b6dfe6961a_0_870"/>
          <p:cNvSpPr txBox="1"/>
          <p:nvPr>
            <p:ph type="title"/>
          </p:nvPr>
        </p:nvSpPr>
        <p:spPr>
          <a:xfrm>
            <a:off x="415633" y="667900"/>
            <a:ext cx="4941900" cy="3345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39" name="Google Shape;39;g2b6dfe6961a_0_870"/>
          <p:cNvSpPr txBox="1"/>
          <p:nvPr>
            <p:ph idx="1" type="body"/>
          </p:nvPr>
        </p:nvSpPr>
        <p:spPr>
          <a:xfrm>
            <a:off x="6192900" y="667900"/>
            <a:ext cx="5555100" cy="5464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40" name="Google Shape;40;g2b6dfe6961a_0_87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g2b6dfe6961a_0_877"/>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2b6dfe6961a_0_877"/>
          <p:cNvSpPr txBox="1"/>
          <p:nvPr>
            <p:ph type="title"/>
          </p:nvPr>
        </p:nvSpPr>
        <p:spPr>
          <a:xfrm>
            <a:off x="415633" y="667900"/>
            <a:ext cx="11360700" cy="831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44" name="Google Shape;44;g2b6dfe6961a_0_877"/>
          <p:cNvSpPr txBox="1"/>
          <p:nvPr>
            <p:ph idx="1" type="body"/>
          </p:nvPr>
        </p:nvSpPr>
        <p:spPr>
          <a:xfrm>
            <a:off x="415600" y="2007600"/>
            <a:ext cx="5333100" cy="41016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45" name="Google Shape;45;g2b6dfe6961a_0_877"/>
          <p:cNvSpPr txBox="1"/>
          <p:nvPr>
            <p:ph idx="2" type="body"/>
          </p:nvPr>
        </p:nvSpPr>
        <p:spPr>
          <a:xfrm>
            <a:off x="6443200" y="2007600"/>
            <a:ext cx="5333100" cy="41016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46" name="Google Shape;46;g2b6dfe6961a_0_8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g2b6dfe6961a_0_883"/>
          <p:cNvSpPr/>
          <p:nvPr/>
        </p:nvSpPr>
        <p:spPr>
          <a:xfrm>
            <a:off x="0" y="0"/>
            <a:ext cx="12192000" cy="17028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2b6dfe6961a_0_883"/>
          <p:cNvSpPr txBox="1"/>
          <p:nvPr>
            <p:ph type="title"/>
          </p:nvPr>
        </p:nvSpPr>
        <p:spPr>
          <a:xfrm>
            <a:off x="415633" y="667900"/>
            <a:ext cx="11360700" cy="831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50" name="Google Shape;50;g2b6dfe6961a_0_88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g2b6dfe6961a_0_887"/>
          <p:cNvSpPr/>
          <p:nvPr/>
        </p:nvSpPr>
        <p:spPr>
          <a:xfrm>
            <a:off x="0" y="0"/>
            <a:ext cx="50193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2b6dfe6961a_0_887"/>
          <p:cNvSpPr txBox="1"/>
          <p:nvPr>
            <p:ph type="title"/>
          </p:nvPr>
        </p:nvSpPr>
        <p:spPr>
          <a:xfrm>
            <a:off x="415633" y="667900"/>
            <a:ext cx="4170000" cy="2438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3700"/>
              <a:buNone/>
              <a:defRPr>
                <a:solidFill>
                  <a:schemeClr val="lt1"/>
                </a:solidFill>
              </a:defRPr>
            </a:lvl1pPr>
            <a:lvl2pPr lvl="1" algn="l">
              <a:lnSpc>
                <a:spcPct val="100000"/>
              </a:lnSpc>
              <a:spcBef>
                <a:spcPts val="0"/>
              </a:spcBef>
              <a:spcAft>
                <a:spcPts val="0"/>
              </a:spcAft>
              <a:buClr>
                <a:schemeClr val="lt1"/>
              </a:buClr>
              <a:buSzPts val="3700"/>
              <a:buNone/>
              <a:defRPr>
                <a:solidFill>
                  <a:schemeClr val="lt1"/>
                </a:solidFill>
              </a:defRPr>
            </a:lvl2pPr>
            <a:lvl3pPr lvl="2" algn="l">
              <a:lnSpc>
                <a:spcPct val="100000"/>
              </a:lnSpc>
              <a:spcBef>
                <a:spcPts val="0"/>
              </a:spcBef>
              <a:spcAft>
                <a:spcPts val="0"/>
              </a:spcAft>
              <a:buClr>
                <a:schemeClr val="lt1"/>
              </a:buClr>
              <a:buSzPts val="3700"/>
              <a:buNone/>
              <a:defRPr>
                <a:solidFill>
                  <a:schemeClr val="lt1"/>
                </a:solidFill>
              </a:defRPr>
            </a:lvl3pPr>
            <a:lvl4pPr lvl="3" algn="l">
              <a:lnSpc>
                <a:spcPct val="100000"/>
              </a:lnSpc>
              <a:spcBef>
                <a:spcPts val="0"/>
              </a:spcBef>
              <a:spcAft>
                <a:spcPts val="0"/>
              </a:spcAft>
              <a:buClr>
                <a:schemeClr val="lt1"/>
              </a:buClr>
              <a:buSzPts val="3700"/>
              <a:buNone/>
              <a:defRPr>
                <a:solidFill>
                  <a:schemeClr val="lt1"/>
                </a:solidFill>
              </a:defRPr>
            </a:lvl4pPr>
            <a:lvl5pPr lvl="4" algn="l">
              <a:lnSpc>
                <a:spcPct val="100000"/>
              </a:lnSpc>
              <a:spcBef>
                <a:spcPts val="0"/>
              </a:spcBef>
              <a:spcAft>
                <a:spcPts val="0"/>
              </a:spcAft>
              <a:buClr>
                <a:schemeClr val="lt1"/>
              </a:buClr>
              <a:buSzPts val="3700"/>
              <a:buNone/>
              <a:defRPr>
                <a:solidFill>
                  <a:schemeClr val="lt1"/>
                </a:solidFill>
              </a:defRPr>
            </a:lvl5pPr>
            <a:lvl6pPr lvl="5" algn="l">
              <a:lnSpc>
                <a:spcPct val="100000"/>
              </a:lnSpc>
              <a:spcBef>
                <a:spcPts val="0"/>
              </a:spcBef>
              <a:spcAft>
                <a:spcPts val="0"/>
              </a:spcAft>
              <a:buClr>
                <a:schemeClr val="lt1"/>
              </a:buClr>
              <a:buSzPts val="3700"/>
              <a:buNone/>
              <a:defRPr>
                <a:solidFill>
                  <a:schemeClr val="lt1"/>
                </a:solidFill>
              </a:defRPr>
            </a:lvl6pPr>
            <a:lvl7pPr lvl="6" algn="l">
              <a:lnSpc>
                <a:spcPct val="100000"/>
              </a:lnSpc>
              <a:spcBef>
                <a:spcPts val="0"/>
              </a:spcBef>
              <a:spcAft>
                <a:spcPts val="0"/>
              </a:spcAft>
              <a:buClr>
                <a:schemeClr val="lt1"/>
              </a:buClr>
              <a:buSzPts val="3700"/>
              <a:buNone/>
              <a:defRPr>
                <a:solidFill>
                  <a:schemeClr val="lt1"/>
                </a:solidFill>
              </a:defRPr>
            </a:lvl7pPr>
            <a:lvl8pPr lvl="7" algn="l">
              <a:lnSpc>
                <a:spcPct val="100000"/>
              </a:lnSpc>
              <a:spcBef>
                <a:spcPts val="0"/>
              </a:spcBef>
              <a:spcAft>
                <a:spcPts val="0"/>
              </a:spcAft>
              <a:buClr>
                <a:schemeClr val="lt1"/>
              </a:buClr>
              <a:buSzPts val="3700"/>
              <a:buNone/>
              <a:defRPr>
                <a:solidFill>
                  <a:schemeClr val="lt1"/>
                </a:solidFill>
              </a:defRPr>
            </a:lvl8pPr>
            <a:lvl9pPr lvl="8" algn="l">
              <a:lnSpc>
                <a:spcPct val="100000"/>
              </a:lnSpc>
              <a:spcBef>
                <a:spcPts val="0"/>
              </a:spcBef>
              <a:spcAft>
                <a:spcPts val="0"/>
              </a:spcAft>
              <a:buClr>
                <a:schemeClr val="lt1"/>
              </a:buClr>
              <a:buSzPts val="3700"/>
              <a:buNone/>
              <a:defRPr>
                <a:solidFill>
                  <a:schemeClr val="lt1"/>
                </a:solidFill>
              </a:defRPr>
            </a:lvl9pPr>
          </a:lstStyle>
          <a:p/>
        </p:txBody>
      </p:sp>
      <p:sp>
        <p:nvSpPr>
          <p:cNvPr id="54" name="Google Shape;54;g2b6dfe6961a_0_887"/>
          <p:cNvSpPr txBox="1"/>
          <p:nvPr>
            <p:ph idx="1" type="body"/>
          </p:nvPr>
        </p:nvSpPr>
        <p:spPr>
          <a:xfrm>
            <a:off x="415600" y="3187533"/>
            <a:ext cx="4170000" cy="30639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Clr>
                <a:schemeClr val="accent2"/>
              </a:buClr>
              <a:buSzPts val="1700"/>
              <a:buChar char="●"/>
              <a:defRPr>
                <a:solidFill>
                  <a:schemeClr val="accent2"/>
                </a:solidFill>
              </a:defRPr>
            </a:lvl1pPr>
            <a:lvl2pPr indent="-323850" lvl="1" marL="914400" algn="l">
              <a:lnSpc>
                <a:spcPct val="115000"/>
              </a:lnSpc>
              <a:spcBef>
                <a:spcPts val="0"/>
              </a:spcBef>
              <a:spcAft>
                <a:spcPts val="0"/>
              </a:spcAft>
              <a:buClr>
                <a:schemeClr val="accent2"/>
              </a:buClr>
              <a:buSzPts val="1500"/>
              <a:buChar char="○"/>
              <a:defRPr>
                <a:solidFill>
                  <a:schemeClr val="accent2"/>
                </a:solidFill>
              </a:defRPr>
            </a:lvl2pPr>
            <a:lvl3pPr indent="-323850" lvl="2" marL="1371600" algn="l">
              <a:lnSpc>
                <a:spcPct val="115000"/>
              </a:lnSpc>
              <a:spcBef>
                <a:spcPts val="0"/>
              </a:spcBef>
              <a:spcAft>
                <a:spcPts val="0"/>
              </a:spcAft>
              <a:buClr>
                <a:schemeClr val="accent2"/>
              </a:buClr>
              <a:buSzPts val="1500"/>
              <a:buChar char="■"/>
              <a:defRPr>
                <a:solidFill>
                  <a:schemeClr val="accent2"/>
                </a:solidFill>
              </a:defRPr>
            </a:lvl3pPr>
            <a:lvl4pPr indent="-323850" lvl="3" marL="1828800" algn="l">
              <a:lnSpc>
                <a:spcPct val="115000"/>
              </a:lnSpc>
              <a:spcBef>
                <a:spcPts val="0"/>
              </a:spcBef>
              <a:spcAft>
                <a:spcPts val="0"/>
              </a:spcAft>
              <a:buClr>
                <a:schemeClr val="accent2"/>
              </a:buClr>
              <a:buSzPts val="1500"/>
              <a:buChar char="●"/>
              <a:defRPr>
                <a:solidFill>
                  <a:schemeClr val="accent2"/>
                </a:solidFill>
              </a:defRPr>
            </a:lvl4pPr>
            <a:lvl5pPr indent="-323850" lvl="4" marL="2286000" algn="l">
              <a:lnSpc>
                <a:spcPct val="115000"/>
              </a:lnSpc>
              <a:spcBef>
                <a:spcPts val="0"/>
              </a:spcBef>
              <a:spcAft>
                <a:spcPts val="0"/>
              </a:spcAft>
              <a:buClr>
                <a:schemeClr val="accent2"/>
              </a:buClr>
              <a:buSzPts val="1500"/>
              <a:buChar char="○"/>
              <a:defRPr>
                <a:solidFill>
                  <a:schemeClr val="accent2"/>
                </a:solidFill>
              </a:defRPr>
            </a:lvl5pPr>
            <a:lvl6pPr indent="-323850" lvl="5" marL="2743200" algn="l">
              <a:lnSpc>
                <a:spcPct val="115000"/>
              </a:lnSpc>
              <a:spcBef>
                <a:spcPts val="0"/>
              </a:spcBef>
              <a:spcAft>
                <a:spcPts val="0"/>
              </a:spcAft>
              <a:buClr>
                <a:schemeClr val="accent2"/>
              </a:buClr>
              <a:buSzPts val="1500"/>
              <a:buChar char="■"/>
              <a:defRPr>
                <a:solidFill>
                  <a:schemeClr val="accent2"/>
                </a:solidFill>
              </a:defRPr>
            </a:lvl6pPr>
            <a:lvl7pPr indent="-323850" lvl="6" marL="3200400" algn="l">
              <a:lnSpc>
                <a:spcPct val="115000"/>
              </a:lnSpc>
              <a:spcBef>
                <a:spcPts val="0"/>
              </a:spcBef>
              <a:spcAft>
                <a:spcPts val="0"/>
              </a:spcAft>
              <a:buClr>
                <a:schemeClr val="accent2"/>
              </a:buClr>
              <a:buSzPts val="1500"/>
              <a:buChar char="●"/>
              <a:defRPr>
                <a:solidFill>
                  <a:schemeClr val="accent2"/>
                </a:solidFill>
              </a:defRPr>
            </a:lvl7pPr>
            <a:lvl8pPr indent="-323850" lvl="7" marL="3657600" algn="l">
              <a:lnSpc>
                <a:spcPct val="115000"/>
              </a:lnSpc>
              <a:spcBef>
                <a:spcPts val="0"/>
              </a:spcBef>
              <a:spcAft>
                <a:spcPts val="0"/>
              </a:spcAft>
              <a:buClr>
                <a:schemeClr val="accent2"/>
              </a:buClr>
              <a:buSzPts val="1500"/>
              <a:buChar char="○"/>
              <a:defRPr>
                <a:solidFill>
                  <a:schemeClr val="accent2"/>
                </a:solidFill>
              </a:defRPr>
            </a:lvl8pPr>
            <a:lvl9pPr indent="-323850" lvl="8" marL="4114800" algn="l">
              <a:lnSpc>
                <a:spcPct val="115000"/>
              </a:lnSpc>
              <a:spcBef>
                <a:spcPts val="0"/>
              </a:spcBef>
              <a:spcAft>
                <a:spcPts val="0"/>
              </a:spcAft>
              <a:buClr>
                <a:schemeClr val="accent2"/>
              </a:buClr>
              <a:buSzPts val="1500"/>
              <a:buChar char="■"/>
              <a:defRPr>
                <a:solidFill>
                  <a:schemeClr val="accent2"/>
                </a:solidFill>
              </a:defRPr>
            </a:lvl9pPr>
          </a:lstStyle>
          <a:p/>
        </p:txBody>
      </p:sp>
      <p:sp>
        <p:nvSpPr>
          <p:cNvPr id="55" name="Google Shape;55;g2b6dfe6961a_0_8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6" name="Shape 56"/>
        <p:cNvGrpSpPr/>
        <p:nvPr/>
      </p:nvGrpSpPr>
      <p:grpSpPr>
        <a:xfrm>
          <a:off x="0" y="0"/>
          <a:ext cx="0" cy="0"/>
          <a:chOff x="0" y="0"/>
          <a:chExt cx="0" cy="0"/>
        </a:xfrm>
      </p:grpSpPr>
      <p:sp>
        <p:nvSpPr>
          <p:cNvPr id="57" name="Google Shape;57;g2b6dfe6961a_0_892"/>
          <p:cNvSpPr txBox="1"/>
          <p:nvPr>
            <p:ph type="title"/>
          </p:nvPr>
        </p:nvSpPr>
        <p:spPr>
          <a:xfrm>
            <a:off x="415567" y="1064800"/>
            <a:ext cx="8330400" cy="4728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8" name="Google Shape;58;g2b6dfe6961a_0_89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9" name="Shape 9"/>
        <p:cNvGrpSpPr/>
        <p:nvPr/>
      </p:nvGrpSpPr>
      <p:grpSpPr>
        <a:xfrm>
          <a:off x="0" y="0"/>
          <a:ext cx="0" cy="0"/>
          <a:chOff x="0" y="0"/>
          <a:chExt cx="0" cy="0"/>
        </a:xfrm>
      </p:grpSpPr>
      <p:sp>
        <p:nvSpPr>
          <p:cNvPr id="10" name="Google Shape;10;g2b6dfe6961a_0_85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3700"/>
              <a:buFont typeface="Merriweather"/>
              <a:buNone/>
              <a:defRPr b="0" i="0" sz="3700" u="none" cap="none" strike="noStrike">
                <a:solidFill>
                  <a:schemeClr val="accent1"/>
                </a:solidFill>
                <a:latin typeface="Merriweather"/>
                <a:ea typeface="Merriweather"/>
                <a:cs typeface="Merriweather"/>
                <a:sym typeface="Merriweather"/>
              </a:defRPr>
            </a:lvl9pPr>
          </a:lstStyle>
          <a:p/>
        </p:txBody>
      </p:sp>
      <p:sp>
        <p:nvSpPr>
          <p:cNvPr id="11" name="Google Shape;11;g2b6dfe6961a_0_85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dk2"/>
              </a:buClr>
              <a:buSzPts val="1700"/>
              <a:buFont typeface="Roboto"/>
              <a:buChar char="●"/>
              <a:defRPr b="0" i="0" sz="1700" u="none" cap="none" strike="noStrike">
                <a:solidFill>
                  <a:schemeClr val="dk2"/>
                </a:solidFill>
                <a:latin typeface="Roboto"/>
                <a:ea typeface="Roboto"/>
                <a:cs typeface="Roboto"/>
                <a:sym typeface="Roboto"/>
              </a:defRPr>
            </a:lvl1pPr>
            <a:lvl2pPr indent="-323850" lvl="1" marL="9144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2pPr>
            <a:lvl3pPr indent="-323850" lvl="2" marL="13716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3pPr>
            <a:lvl4pPr indent="-323850" lvl="3" marL="18288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4pPr>
            <a:lvl5pPr indent="-323850" lvl="4" marL="22860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5pPr>
            <a:lvl6pPr indent="-323850" lvl="5" marL="27432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6pPr>
            <a:lvl7pPr indent="-323850" lvl="6" marL="32004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7pPr>
            <a:lvl8pPr indent="-323850" lvl="7" marL="36576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8pPr>
            <a:lvl9pPr indent="-323850" lvl="8" marL="4114800" marR="0" rtl="0" algn="l">
              <a:lnSpc>
                <a:spcPct val="115000"/>
              </a:lnSpc>
              <a:spcBef>
                <a:spcPts val="0"/>
              </a:spcBef>
              <a:spcAft>
                <a:spcPts val="0"/>
              </a:spcAft>
              <a:buClr>
                <a:schemeClr val="dk2"/>
              </a:buClr>
              <a:buSzPts val="1500"/>
              <a:buFont typeface="Roboto"/>
              <a:buChar char="■"/>
              <a:defRPr b="0" i="0" sz="1500" u="none" cap="none" strike="noStrike">
                <a:solidFill>
                  <a:schemeClr val="dk2"/>
                </a:solidFill>
                <a:latin typeface="Roboto"/>
                <a:ea typeface="Roboto"/>
                <a:cs typeface="Roboto"/>
                <a:sym typeface="Roboto"/>
              </a:defRPr>
            </a:lvl9pPr>
          </a:lstStyle>
          <a:p/>
        </p:txBody>
      </p:sp>
      <p:sp>
        <p:nvSpPr>
          <p:cNvPr id="12" name="Google Shape;12;g2b6dfe6961a_0_85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hyperlink" Target="mailto:myjungah92@tamu.edu" TargetMode="External"/><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watch?v=yBqyLoWtYg8" TargetMode="External"/><Relationship Id="rId4" Type="http://schemas.openxmlformats.org/officeDocument/2006/relationships/hyperlink" Target="https://www.youtube.com/watch?v=JF3ueHjUc3k" TargetMode="External"/><Relationship Id="rId5" Type="http://schemas.openxmlformats.org/officeDocument/2006/relationships/hyperlink" Target="https://www.youtube.com/watch?v=1QJdRgMLCi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
          <p:cNvSpPr/>
          <p:nvPr/>
        </p:nvSpPr>
        <p:spPr>
          <a:xfrm>
            <a:off x="0"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6" name="Google Shape;76;p1"/>
          <p:cNvPicPr preferRelativeResize="0"/>
          <p:nvPr/>
        </p:nvPicPr>
        <p:blipFill rotWithShape="1">
          <a:blip r:embed="rId3">
            <a:alphaModFix amt="50000"/>
          </a:blip>
          <a:srcRect b="25417" l="0" r="-1" t="18876"/>
          <a:stretch/>
        </p:blipFill>
        <p:spPr>
          <a:xfrm>
            <a:off x="20" y="10"/>
            <a:ext cx="12188931" cy="6857990"/>
          </a:xfrm>
          <a:prstGeom prst="rect">
            <a:avLst/>
          </a:prstGeom>
          <a:noFill/>
          <a:ln>
            <a:noFill/>
          </a:ln>
        </p:spPr>
      </p:pic>
      <p:sp>
        <p:nvSpPr>
          <p:cNvPr id="77" name="Google Shape;77;p1"/>
          <p:cNvSpPr txBox="1"/>
          <p:nvPr>
            <p:ph type="ctrTitle"/>
          </p:nvPr>
        </p:nvSpPr>
        <p:spPr>
          <a:xfrm>
            <a:off x="1527048" y="1124712"/>
            <a:ext cx="9144000" cy="306324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8800"/>
              <a:buFont typeface="Arial"/>
              <a:buNone/>
            </a:pPr>
            <a:r>
              <a:rPr lang="en-US" sz="8800"/>
              <a:t>The Cultural Jane Austen</a:t>
            </a:r>
            <a:endParaRPr/>
          </a:p>
        </p:txBody>
      </p:sp>
      <p:sp>
        <p:nvSpPr>
          <p:cNvPr id="78" name="Google Shape;78;p1"/>
          <p:cNvSpPr txBox="1"/>
          <p:nvPr>
            <p:ph idx="1" type="subTitle"/>
          </p:nvPr>
        </p:nvSpPr>
        <p:spPr>
          <a:xfrm>
            <a:off x="1917576" y="4599432"/>
            <a:ext cx="8753471" cy="122752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ctr">
              <a:lnSpc>
                <a:spcPct val="110000"/>
              </a:lnSpc>
              <a:spcBef>
                <a:spcPts val="0"/>
              </a:spcBef>
              <a:spcAft>
                <a:spcPts val="0"/>
              </a:spcAft>
              <a:buClr>
                <a:schemeClr val="lt1"/>
              </a:buClr>
              <a:buSzPct val="100000"/>
              <a:buNone/>
            </a:pPr>
            <a:r>
              <a:rPr lang="en-US" sz="3200">
                <a:latin typeface="Arial"/>
                <a:ea typeface="Arial"/>
                <a:cs typeface="Arial"/>
                <a:sym typeface="Arial"/>
              </a:rPr>
              <a:t>ENGL 481 – 904</a:t>
            </a:r>
            <a:endParaRPr/>
          </a:p>
          <a:p>
            <a:pPr indent="0" lvl="0" marL="0" rtl="0" algn="ctr">
              <a:lnSpc>
                <a:spcPct val="110000"/>
              </a:lnSpc>
              <a:spcBef>
                <a:spcPts val="1000"/>
              </a:spcBef>
              <a:spcAft>
                <a:spcPts val="0"/>
              </a:spcAft>
              <a:buClr>
                <a:schemeClr val="lt1"/>
              </a:buClr>
              <a:buSzPct val="100000"/>
              <a:buNone/>
            </a:pPr>
            <a:r>
              <a:rPr lang="en-US" sz="3200">
                <a:latin typeface="Arial"/>
                <a:ea typeface="Arial"/>
                <a:cs typeface="Arial"/>
                <a:sym typeface="Arial"/>
              </a:rPr>
              <a:t>Office Hours: Tuesday 12 – 1PM  &amp; Wednesdays 3 – 4 PM at LAAH 334</a:t>
            </a:r>
            <a:endParaRPr/>
          </a:p>
          <a:p>
            <a:pPr indent="0" lvl="0" marL="0" rtl="0" algn="ctr">
              <a:lnSpc>
                <a:spcPct val="110000"/>
              </a:lnSpc>
              <a:spcBef>
                <a:spcPts val="1000"/>
              </a:spcBef>
              <a:spcAft>
                <a:spcPts val="0"/>
              </a:spcAft>
              <a:buClr>
                <a:schemeClr val="lt1"/>
              </a:buClr>
              <a:buSzPct val="100000"/>
              <a:buNone/>
            </a:pPr>
            <a:r>
              <a:rPr lang="en-US" sz="3200">
                <a:latin typeface="Arial"/>
                <a:ea typeface="Arial"/>
                <a:cs typeface="Arial"/>
                <a:sym typeface="Arial"/>
              </a:rPr>
              <a:t>Ms. Kim </a:t>
            </a:r>
            <a:r>
              <a:rPr lang="en-US" sz="3200" u="sng">
                <a:solidFill>
                  <a:schemeClr val="hlink"/>
                </a:solidFill>
                <a:latin typeface="Arial"/>
                <a:ea typeface="Arial"/>
                <a:cs typeface="Arial"/>
                <a:sym typeface="Arial"/>
                <a:hlinkClick r:id="rId4"/>
              </a:rPr>
              <a:t>myjungah92@tamu.edu</a:t>
            </a:r>
            <a:r>
              <a:rPr lang="en-US" sz="3200">
                <a:latin typeface="Arial"/>
                <a:ea typeface="Arial"/>
                <a:cs typeface="Arial"/>
                <a:sym typeface="Arial"/>
              </a:rPr>
              <a:t> </a:t>
            </a:r>
            <a:endParaRPr/>
          </a:p>
          <a:p>
            <a:pPr indent="0" lvl="0" marL="0" rtl="0" algn="ctr">
              <a:lnSpc>
                <a:spcPct val="110000"/>
              </a:lnSpc>
              <a:spcBef>
                <a:spcPts val="1000"/>
              </a:spcBef>
              <a:spcAft>
                <a:spcPts val="0"/>
              </a:spcAft>
              <a:buClr>
                <a:schemeClr val="lt1"/>
              </a:buClr>
              <a:buSzPct val="100000"/>
              <a:buNone/>
            </a:pPr>
            <a:r>
              <a:t/>
            </a:r>
            <a:endParaRPr sz="3200"/>
          </a:p>
        </p:txBody>
      </p:sp>
      <p:sp>
        <p:nvSpPr>
          <p:cNvPr id="79" name="Google Shape;79;p1"/>
          <p:cNvSpPr/>
          <p:nvPr/>
        </p:nvSpPr>
        <p:spPr>
          <a:xfrm flipH="1" rot="10800000">
            <a:off x="838200" y="720953"/>
            <a:ext cx="10515600" cy="5416094"/>
          </a:xfrm>
          <a:custGeom>
            <a:rect b="b" l="l" r="r" t="t"/>
            <a:pathLst>
              <a:path extrusionOk="0" h="5416094"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cap="rnd"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 name="Google Shape;80;p1"/>
          <p:cNvSpPr/>
          <p:nvPr/>
        </p:nvSpPr>
        <p:spPr>
          <a:xfrm>
            <a:off x="3974206" y="441942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Slidell Little Theatre: Jane Austen's Voice Resonates with Modern Audiences" id="81" name="Google Shape;81;p1"/>
          <p:cNvPicPr preferRelativeResize="0"/>
          <p:nvPr/>
        </p:nvPicPr>
        <p:blipFill rotWithShape="1">
          <a:blip r:embed="rId5">
            <a:alphaModFix/>
          </a:blip>
          <a:srcRect b="0" l="0" r="0" t="0"/>
          <a:stretch/>
        </p:blipFill>
        <p:spPr>
          <a:xfrm>
            <a:off x="-75941" y="4443897"/>
            <a:ext cx="2646226" cy="25119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b7ac78ffe3_0_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Copeland’s Money</a:t>
            </a:r>
            <a:endParaRPr/>
          </a:p>
        </p:txBody>
      </p:sp>
      <p:sp>
        <p:nvSpPr>
          <p:cNvPr id="144" name="Google Shape;144;g2b7ac78ffe3_0_18"/>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47500"/>
          </a:bodyPr>
          <a:lstStyle/>
          <a:p>
            <a:pPr indent="-313055" lvl="0" marL="457200" rtl="0" algn="l">
              <a:spcBef>
                <a:spcPts val="1000"/>
              </a:spcBef>
              <a:spcAft>
                <a:spcPts val="0"/>
              </a:spcAft>
              <a:buSzPct val="100000"/>
              <a:buChar char="●"/>
            </a:pPr>
            <a:r>
              <a:rPr lang="en-US"/>
              <a:t>In the more intimate, domestic </a:t>
            </a:r>
            <a:r>
              <a:rPr lang="en-US"/>
              <a:t>negotiations</a:t>
            </a:r>
            <a:r>
              <a:rPr lang="en-US"/>
              <a:t> of the novel, women’s fiction turns to the particular relationship that women have with </a:t>
            </a:r>
            <a:r>
              <a:rPr lang="en-US"/>
              <a:t>money</a:t>
            </a:r>
            <a:r>
              <a:rPr lang="en-US"/>
              <a:t> - that is, no legal title to it for married women, and rights severely curtailed for unmarried women.</a:t>
            </a:r>
            <a:endParaRPr/>
          </a:p>
          <a:p>
            <a:pPr indent="-313055" lvl="0" marL="457200" rtl="0" algn="l">
              <a:spcBef>
                <a:spcPts val="0"/>
              </a:spcBef>
              <a:spcAft>
                <a:spcPts val="0"/>
              </a:spcAft>
              <a:buSzPct val="100000"/>
              <a:buChar char="●"/>
            </a:pPr>
            <a:r>
              <a:rPr lang="en-US"/>
              <a:t>In a frustrating social irony,</a:t>
            </a:r>
            <a:r>
              <a:rPr lang="en-US">
                <a:highlight>
                  <a:srgbClr val="FFFF00"/>
                </a:highlight>
              </a:rPr>
              <a:t> the pseudo-gentry woman finds herself responsible for the management of the household, but prevented by law and custom from exercising any </a:t>
            </a:r>
            <a:r>
              <a:rPr lang="en-US">
                <a:highlight>
                  <a:srgbClr val="FFFF00"/>
                </a:highlight>
              </a:rPr>
              <a:t>significant</a:t>
            </a:r>
            <a:r>
              <a:rPr lang="en-US">
                <a:highlight>
                  <a:srgbClr val="FFFF00"/>
                </a:highlight>
              </a:rPr>
              <a:t> control over the management of the family’s income, a male </a:t>
            </a:r>
            <a:r>
              <a:rPr lang="en-US">
                <a:highlight>
                  <a:srgbClr val="FFFF00"/>
                </a:highlight>
              </a:rPr>
              <a:t>prerogative.</a:t>
            </a:r>
            <a:endParaRPr>
              <a:highlight>
                <a:srgbClr val="FFFF00"/>
              </a:highlight>
            </a:endParaRPr>
          </a:p>
          <a:p>
            <a:pPr indent="-313055" lvl="0" marL="457200" rtl="0" algn="l">
              <a:spcBef>
                <a:spcPts val="0"/>
              </a:spcBef>
              <a:spcAft>
                <a:spcPts val="0"/>
              </a:spcAft>
              <a:buSzPct val="100000"/>
              <a:buChar char="●"/>
            </a:pPr>
            <a:r>
              <a:rPr lang="en-US"/>
              <a:t>If money affairs go badly, as they certainly will with a feckless, foolish, improvident man like Willoughby, or with an out-and-out scoundrel like Wickham, the </a:t>
            </a:r>
            <a:r>
              <a:rPr lang="en-US">
                <a:highlight>
                  <a:srgbClr val="FFFF00"/>
                </a:highlight>
              </a:rPr>
              <a:t>woman is still responsible for the economic circumstances, a victim herself of course, but still responsible.</a:t>
            </a:r>
            <a:endParaRPr>
              <a:highlight>
                <a:srgbClr val="FFFF00"/>
              </a:highlight>
            </a:endParaRPr>
          </a:p>
          <a:p>
            <a:pPr indent="-313055" lvl="0" marL="457200" rtl="0" algn="l">
              <a:spcBef>
                <a:spcPts val="0"/>
              </a:spcBef>
              <a:spcAft>
                <a:spcPts val="0"/>
              </a:spcAft>
              <a:buSzPct val="100000"/>
              <a:buChar char="●"/>
            </a:pPr>
            <a:r>
              <a:rPr lang="en-US"/>
              <a:t>From the start of her career, Austen is a shrewd observer of the economic terrain of her class, though always from the chilly and exposed position of an economically marginal female member of it - herself related to the landed gentry through the good fortune of her brother Edward (adopted by wealthy gentry relations), but really no more than a maiden-aunt visitor to his estate and his class.</a:t>
            </a:r>
            <a:endParaRPr/>
          </a:p>
          <a:p>
            <a:pPr indent="-313055" lvl="0" marL="457200" rtl="0" algn="l">
              <a:spcBef>
                <a:spcPts val="0"/>
              </a:spcBef>
              <a:spcAft>
                <a:spcPts val="0"/>
              </a:spcAft>
              <a:buSzPct val="100000"/>
              <a:buChar char="●"/>
            </a:pPr>
            <a:r>
              <a:rPr lang="en-US"/>
              <a:t>In fact, </a:t>
            </a:r>
            <a:r>
              <a:rPr lang="en-US">
                <a:highlight>
                  <a:srgbClr val="FFFF00"/>
                </a:highlight>
              </a:rPr>
              <a:t>the shadow of the single woman without money, Charlotte Lucas syndrome, continues to haunt her works to the end.</a:t>
            </a:r>
            <a:endParaRPr>
              <a:highlight>
                <a:srgbClr val="FFFF00"/>
              </a:highlight>
            </a:endParaRPr>
          </a:p>
          <a:p>
            <a:pPr indent="-313055" lvl="0" marL="457200" rtl="0" algn="l">
              <a:spcBef>
                <a:spcPts val="0"/>
              </a:spcBef>
              <a:spcAft>
                <a:spcPts val="0"/>
              </a:spcAft>
              <a:buSzPct val="100000"/>
              <a:buChar char="●"/>
            </a:pPr>
            <a:r>
              <a:rPr lang="en-US"/>
              <a:t>But in each of these later novels, the ‘case’ regularly falls short before the immovable plight of the single woman without money. Fanny Price, Jane Fairfax, even Anne Elliot, are, in the end, left dependant upon the purest chance for their entrance into the monied world of the ‘case.’ </a:t>
            </a:r>
            <a:endParaRPr/>
          </a:p>
          <a:p>
            <a:pPr indent="-313055" lvl="0" marL="457200" rtl="0" algn="l">
              <a:spcBef>
                <a:spcPts val="0"/>
              </a:spcBef>
              <a:spcAft>
                <a:spcPts val="0"/>
              </a:spcAft>
              <a:buSzPct val="100000"/>
              <a:buChar char="●"/>
            </a:pPr>
            <a:r>
              <a:rPr lang="en-US"/>
              <a:t>Moreover, </a:t>
            </a:r>
            <a:r>
              <a:rPr lang="en-US">
                <a:highlight>
                  <a:srgbClr val="FFFF00"/>
                </a:highlight>
              </a:rPr>
              <a:t>the moral identity of each one of these women must first be asserted against the economic ‘case’ that eventually defines her social identity.</a:t>
            </a:r>
            <a:endParaRPr>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f0db1013d6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Money &amp; Management </a:t>
            </a:r>
            <a:endParaRPr/>
          </a:p>
        </p:txBody>
      </p:sp>
      <p:sp>
        <p:nvSpPr>
          <p:cNvPr id="151" name="Google Shape;151;g1f0db1013d6_0_0"/>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en-US"/>
              <a:t>more specific detail on the different amount of money = different classes - depending on the characters </a:t>
            </a:r>
            <a:endParaRPr/>
          </a:p>
          <a:p>
            <a:pPr indent="-406400" lvl="0" marL="457200" rtl="0" algn="l">
              <a:spcBef>
                <a:spcPts val="0"/>
              </a:spcBef>
              <a:spcAft>
                <a:spcPts val="0"/>
              </a:spcAft>
              <a:buSzPts val="2800"/>
              <a:buChar char="●"/>
            </a:pPr>
            <a:r>
              <a:rPr lang="en-US"/>
              <a:t>Mr. &amp; Mrs. Bennet’s idea on money is different from other gentry</a:t>
            </a:r>
            <a:endParaRPr/>
          </a:p>
          <a:p>
            <a:pPr indent="-381000" lvl="1" marL="914400" rtl="0" algn="l">
              <a:spcBef>
                <a:spcPts val="0"/>
              </a:spcBef>
              <a:spcAft>
                <a:spcPts val="0"/>
              </a:spcAft>
              <a:buSzPts val="2400"/>
              <a:buChar char="○"/>
            </a:pPr>
            <a:r>
              <a:rPr lang="en-US"/>
              <a:t>Lack of education/management may also be the cause in managing their household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7" name="Google Shape;157;p15"/>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8" name="Google Shape;158;p15"/>
          <p:cNvSpPr txBox="1"/>
          <p:nvPr>
            <p:ph type="ctrTitle"/>
          </p:nvPr>
        </p:nvSpPr>
        <p:spPr>
          <a:xfrm>
            <a:off x="2066544" y="1911096"/>
            <a:ext cx="8055864" cy="207665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Important passages</a:t>
            </a:r>
            <a:endParaRPr/>
          </a:p>
        </p:txBody>
      </p:sp>
      <p:sp>
        <p:nvSpPr>
          <p:cNvPr id="159" name="Google Shape;159;p15"/>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2b7ac78ffe3_0_3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g2b7ac78ffe3_0_36"/>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6" name="Google Shape;166;g2b7ac78ffe3_0_36"/>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Pride, Prejudice, &amp; Proposal</a:t>
            </a:r>
            <a:endParaRPr/>
          </a:p>
        </p:txBody>
      </p:sp>
      <p:sp>
        <p:nvSpPr>
          <p:cNvPr id="167" name="Google Shape;167;g2b7ac78ffe3_0_36"/>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b7ac78ffe3_0_2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But why Mr. Darcy? &amp; Charlotte’s Imagination</a:t>
            </a:r>
            <a:endParaRPr/>
          </a:p>
        </p:txBody>
      </p:sp>
      <p:sp>
        <p:nvSpPr>
          <p:cNvPr id="174" name="Google Shape;174;g2b7ac78ffe3_0_24"/>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sz="2000">
                <a:solidFill>
                  <a:srgbClr val="000000"/>
                </a:solidFill>
                <a:highlight>
                  <a:srgbClr val="FFFF00"/>
                </a:highlight>
                <a:latin typeface="Times New Roman"/>
                <a:ea typeface="Times New Roman"/>
                <a:cs typeface="Times New Roman"/>
                <a:sym typeface="Times New Roman"/>
              </a:rPr>
              <a:t>But why Mr. Darcy</a:t>
            </a:r>
            <a:r>
              <a:rPr lang="en-US" sz="2000">
                <a:solidFill>
                  <a:srgbClr val="000000"/>
                </a:solidFill>
                <a:highlight>
                  <a:srgbClr val="FFFFFF"/>
                </a:highlight>
                <a:latin typeface="Times New Roman"/>
                <a:ea typeface="Times New Roman"/>
                <a:cs typeface="Times New Roman"/>
                <a:sym typeface="Times New Roman"/>
              </a:rPr>
              <a:t> came so often to the Parsonage it was more difficult to understand. </a:t>
            </a:r>
            <a:r>
              <a:rPr lang="en-US" sz="2000">
                <a:solidFill>
                  <a:srgbClr val="000000"/>
                </a:solidFill>
                <a:highlight>
                  <a:srgbClr val="FFFF00"/>
                </a:highlight>
                <a:latin typeface="Times New Roman"/>
                <a:ea typeface="Times New Roman"/>
                <a:cs typeface="Times New Roman"/>
                <a:sym typeface="Times New Roman"/>
              </a:rPr>
              <a:t>It could not be for society, as he frequently sat there ten minutes together without opening his lips</a:t>
            </a:r>
            <a:r>
              <a:rPr lang="en-US" sz="2000">
                <a:solidFill>
                  <a:srgbClr val="000000"/>
                </a:solidFill>
                <a:highlight>
                  <a:srgbClr val="FFFFFF"/>
                </a:highlight>
                <a:latin typeface="Times New Roman"/>
                <a:ea typeface="Times New Roman"/>
                <a:cs typeface="Times New Roman"/>
                <a:sym typeface="Times New Roman"/>
              </a:rPr>
              <a:t>; and when he did speak, it seemed </a:t>
            </a:r>
            <a:r>
              <a:rPr lang="en-US" sz="2000">
                <a:solidFill>
                  <a:srgbClr val="000000"/>
                </a:solidFill>
                <a:highlight>
                  <a:srgbClr val="FFFF00"/>
                </a:highlight>
                <a:latin typeface="Times New Roman"/>
                <a:ea typeface="Times New Roman"/>
                <a:cs typeface="Times New Roman"/>
                <a:sym typeface="Times New Roman"/>
              </a:rPr>
              <a:t>the effect of necessity rather than of choice</a:t>
            </a:r>
            <a:r>
              <a:rPr lang="en-US" sz="2000">
                <a:solidFill>
                  <a:srgbClr val="000000"/>
                </a:solidFill>
                <a:highlight>
                  <a:srgbClr val="FFFFFF"/>
                </a:highlight>
                <a:latin typeface="Times New Roman"/>
                <a:ea typeface="Times New Roman"/>
                <a:cs typeface="Times New Roman"/>
                <a:sym typeface="Times New Roman"/>
              </a:rPr>
              <a:t>—a sacrifice to propriety, not a pleasure to himself. He seldom appeared really animated. Mrs. Collins knew not what to make of him. Colonel Fitzwilliam’s occasionally laughing at his stupidity proved that he was generally different, which her own knowledge of him could not have told her; and as she would have liked to believe this change the effect of love, and the object of that love her friend Eliza, she set herself seriously to work to find it out: she watched him whenever they were at Rosings, and whenever he came to Hunsford; but without much success. </a:t>
            </a:r>
            <a:r>
              <a:rPr lang="en-US" sz="2000">
                <a:solidFill>
                  <a:srgbClr val="000000"/>
                </a:solidFill>
                <a:highlight>
                  <a:srgbClr val="FFFF00"/>
                </a:highlight>
                <a:latin typeface="Times New Roman"/>
                <a:ea typeface="Times New Roman"/>
                <a:cs typeface="Times New Roman"/>
                <a:sym typeface="Times New Roman"/>
              </a:rPr>
              <a:t>He certainly looked at her friend a great deal, but the expression of that look was disputable. It was an earnest, steadfast gaze, but she often doubted whether there were much admiration in it, and sometimes it seemed nothing but absence of mind. </a:t>
            </a:r>
            <a:r>
              <a:rPr lang="en-US" sz="2000">
                <a:solidFill>
                  <a:srgbClr val="000000"/>
                </a:solidFill>
                <a:highlight>
                  <a:srgbClr val="FFFFFF"/>
                </a:highlight>
                <a:latin typeface="Times New Roman"/>
                <a:ea typeface="Times New Roman"/>
                <a:cs typeface="Times New Roman"/>
                <a:sym typeface="Times New Roman"/>
              </a:rPr>
              <a:t>(p.176, Oxford p.136)</a:t>
            </a:r>
            <a:endParaRPr sz="20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rgbClr val="FFFFFF"/>
                </a:highlight>
                <a:latin typeface="Times New Roman"/>
                <a:ea typeface="Times New Roman"/>
                <a:cs typeface="Times New Roman"/>
                <a:sym typeface="Times New Roman"/>
              </a:rPr>
              <a:t>Discussion Question: Why is it Charlotte that is observing this? </a:t>
            </a:r>
            <a:endParaRPr b="1" sz="20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b7ac78ffe3_0_5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Family Influence</a:t>
            </a:r>
            <a:endParaRPr/>
          </a:p>
        </p:txBody>
      </p:sp>
      <p:sp>
        <p:nvSpPr>
          <p:cNvPr id="181" name="Google Shape;181;g2b7ac78ffe3_0_51"/>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482600" lvl="0" marL="0" rtl="0" algn="just">
              <a:lnSpc>
                <a:spcPct val="115000"/>
              </a:lnSpc>
              <a:spcBef>
                <a:spcPts val="200"/>
              </a:spcBef>
              <a:spcAft>
                <a:spcPts val="0"/>
              </a:spcAft>
              <a:buNone/>
            </a:pPr>
            <a:r>
              <a:rPr lang="en-US" sz="1800">
                <a:solidFill>
                  <a:srgbClr val="000000"/>
                </a:solidFill>
                <a:latin typeface="Times New Roman"/>
                <a:ea typeface="Times New Roman"/>
                <a:cs typeface="Times New Roman"/>
                <a:sym typeface="Times New Roman"/>
              </a:rPr>
              <a:t>“There were some very strong objections against the lady,” were Colonel Fitzwilliam’s words; and these strong objections probably were, </a:t>
            </a:r>
            <a:r>
              <a:rPr lang="en-US" sz="1800">
                <a:solidFill>
                  <a:srgbClr val="000000"/>
                </a:solidFill>
                <a:highlight>
                  <a:srgbClr val="FFFF00"/>
                </a:highlight>
                <a:latin typeface="Times New Roman"/>
                <a:ea typeface="Times New Roman"/>
                <a:cs typeface="Times New Roman"/>
                <a:sym typeface="Times New Roman"/>
              </a:rPr>
              <a:t>her having one uncle who was a country attorney, and another who was in business in London.</a:t>
            </a:r>
            <a:endParaRPr sz="1800">
              <a:solidFill>
                <a:srgbClr val="000000"/>
              </a:solidFill>
              <a:highlight>
                <a:srgbClr val="FFFF00"/>
              </a:highlight>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800">
                <a:solidFill>
                  <a:srgbClr val="000000"/>
                </a:solidFill>
                <a:latin typeface="Times New Roman"/>
                <a:ea typeface="Times New Roman"/>
                <a:cs typeface="Times New Roman"/>
                <a:sym typeface="Times New Roman"/>
              </a:rPr>
              <a:t>“To Jane herself,” she exclaimed, “</a:t>
            </a:r>
            <a:r>
              <a:rPr lang="en-US" sz="1800">
                <a:solidFill>
                  <a:srgbClr val="000000"/>
                </a:solidFill>
                <a:highlight>
                  <a:srgbClr val="FFFF00"/>
                </a:highlight>
                <a:latin typeface="Times New Roman"/>
                <a:ea typeface="Times New Roman"/>
                <a:cs typeface="Times New Roman"/>
                <a:sym typeface="Times New Roman"/>
              </a:rPr>
              <a:t>there could be no possibility of objection,—all loveliness and goodness as she is! Her understanding excellent, her mind improved, and her manners captivating. Neither could anything be urged against my father, who, though with some peculiarities, has abilities which Mr. Darcy himself need not disdain, and respectability which he will probably never reach</a:t>
            </a:r>
            <a:r>
              <a:rPr lang="en-US" sz="1800">
                <a:solidFill>
                  <a:srgbClr val="000000"/>
                </a:solidFill>
                <a:latin typeface="Times New Roman"/>
                <a:ea typeface="Times New Roman"/>
                <a:cs typeface="Times New Roman"/>
                <a:sym typeface="Times New Roman"/>
              </a:rPr>
              <a:t>.” When she thought of h</a:t>
            </a:r>
            <a:r>
              <a:rPr lang="en-US" sz="1800">
                <a:solidFill>
                  <a:srgbClr val="000000"/>
                </a:solidFill>
                <a:highlight>
                  <a:srgbClr val="FFFF00"/>
                </a:highlight>
                <a:latin typeface="Times New Roman"/>
                <a:ea typeface="Times New Roman"/>
                <a:cs typeface="Times New Roman"/>
                <a:sym typeface="Times New Roman"/>
              </a:rPr>
              <a:t>er mother, indeed, her confidence gave way a little; </a:t>
            </a:r>
            <a:r>
              <a:rPr lang="en-US" sz="1800">
                <a:solidFill>
                  <a:srgbClr val="000000"/>
                </a:solidFill>
                <a:latin typeface="Times New Roman"/>
                <a:ea typeface="Times New Roman"/>
                <a:cs typeface="Times New Roman"/>
                <a:sym typeface="Times New Roman"/>
              </a:rPr>
              <a:t>but she would not allow that any objection</a:t>
            </a:r>
            <a:r>
              <a:rPr lang="en-US" sz="1800">
                <a:solidFill>
                  <a:srgbClr val="000000"/>
                </a:solidFill>
                <a:highlight>
                  <a:srgbClr val="FFFF00"/>
                </a:highlight>
                <a:latin typeface="Times New Roman"/>
                <a:ea typeface="Times New Roman"/>
                <a:cs typeface="Times New Roman"/>
                <a:sym typeface="Times New Roman"/>
              </a:rPr>
              <a:t>s </a:t>
            </a:r>
            <a:r>
              <a:rPr i="1" lang="en-US" sz="1800">
                <a:solidFill>
                  <a:srgbClr val="000000"/>
                </a:solidFill>
                <a:highlight>
                  <a:srgbClr val="FFFF00"/>
                </a:highlight>
                <a:latin typeface="Times New Roman"/>
                <a:ea typeface="Times New Roman"/>
                <a:cs typeface="Times New Roman"/>
                <a:sym typeface="Times New Roman"/>
              </a:rPr>
              <a:t>there</a:t>
            </a:r>
            <a:r>
              <a:rPr lang="en-US" sz="1800">
                <a:solidFill>
                  <a:srgbClr val="000000"/>
                </a:solidFill>
                <a:highlight>
                  <a:srgbClr val="FFFF00"/>
                </a:highlight>
                <a:latin typeface="Times New Roman"/>
                <a:ea typeface="Times New Roman"/>
                <a:cs typeface="Times New Roman"/>
                <a:sym typeface="Times New Roman"/>
              </a:rPr>
              <a:t> had material weight with Mr. Darcy, whose pride, she was convinced, would receive a deeper wound</a:t>
            </a:r>
            <a:r>
              <a:rPr lang="en-US" sz="1800">
                <a:solidFill>
                  <a:srgbClr val="000000"/>
                </a:solidFill>
                <a:latin typeface="Times New Roman"/>
                <a:ea typeface="Times New Roman"/>
                <a:cs typeface="Times New Roman"/>
                <a:sym typeface="Times New Roman"/>
              </a:rPr>
              <a:t> from the want of importance in his friend’s connections than from their want of sense; and she was quite decided, at last, that he had been partly governed by this worst kind of pride, and partly by the wish of retaining Mr. Bingley for his sister. (p.182, Oxford p. 139)</a:t>
            </a:r>
            <a:endParaRPr sz="18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What are the burdens of the Bennet family?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688d6065f5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Proposal Scenes </a:t>
            </a:r>
            <a:endParaRPr/>
          </a:p>
        </p:txBody>
      </p:sp>
      <p:sp>
        <p:nvSpPr>
          <p:cNvPr id="188" name="Google Shape;188;g2688d6065f5_0_6"/>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2005 FILM </a:t>
            </a:r>
            <a:r>
              <a:rPr lang="en-US" u="sng">
                <a:solidFill>
                  <a:schemeClr val="hlink"/>
                </a:solidFill>
                <a:hlinkClick r:id="rId3"/>
              </a:rPr>
              <a:t>https://www.youtube.com/watch?v=yBqyLoWtYg8</a:t>
            </a:r>
            <a:endParaRPr/>
          </a:p>
          <a:p>
            <a:pPr indent="0" lvl="0" marL="0" rtl="0" algn="l">
              <a:spcBef>
                <a:spcPts val="1000"/>
              </a:spcBef>
              <a:spcAft>
                <a:spcPts val="0"/>
              </a:spcAft>
              <a:buNone/>
            </a:pPr>
            <a:r>
              <a:rPr lang="en-US"/>
              <a:t>BBC DRAMA </a:t>
            </a:r>
            <a:r>
              <a:rPr lang="en-US" u="sng">
                <a:solidFill>
                  <a:schemeClr val="hlink"/>
                </a:solidFill>
                <a:hlinkClick r:id="rId4"/>
              </a:rPr>
              <a:t>https://www.youtube.com/watch?v=JF3ueHjUc3k</a:t>
            </a:r>
            <a:endParaRPr/>
          </a:p>
          <a:p>
            <a:pPr indent="0" lvl="0" marL="0" rtl="0" algn="l">
              <a:spcBef>
                <a:spcPts val="1000"/>
              </a:spcBef>
              <a:spcAft>
                <a:spcPts val="0"/>
              </a:spcAft>
              <a:buNone/>
            </a:pPr>
            <a:r>
              <a:rPr lang="en-US"/>
              <a:t>Bridget Jones Diary (watch on your own later!): </a:t>
            </a:r>
            <a:r>
              <a:rPr lang="en-US" u="sng">
                <a:solidFill>
                  <a:schemeClr val="hlink"/>
                </a:solidFill>
                <a:hlinkClick r:id="rId5"/>
              </a:rPr>
              <a:t>https://www.youtube.com/watch?v=1QJdRgMLCiE</a:t>
            </a: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b7ac78ffe3_0_5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Second Proposal</a:t>
            </a:r>
            <a:endParaRPr/>
          </a:p>
        </p:txBody>
      </p:sp>
      <p:sp>
        <p:nvSpPr>
          <p:cNvPr id="195" name="Google Shape;195;g2b7ac78ffe3_0_58"/>
          <p:cNvSpPr txBox="1"/>
          <p:nvPr>
            <p:ph idx="1" type="body"/>
          </p:nvPr>
        </p:nvSpPr>
        <p:spPr>
          <a:xfrm>
            <a:off x="838200" y="1929384"/>
            <a:ext cx="10515600" cy="4251900"/>
          </a:xfrm>
          <a:prstGeom prst="rect">
            <a:avLst/>
          </a:prstGeom>
        </p:spPr>
        <p:txBody>
          <a:bodyPr anchorCtr="0" anchor="t" bIns="45700" lIns="91425" spcFirstLastPara="1" rIns="91425" wrap="square" tIns="45700">
            <a:noAutofit/>
          </a:bodyPr>
          <a:lstStyle/>
          <a:p>
            <a:pPr indent="482600" lvl="0" marL="0" rtl="0" algn="just">
              <a:lnSpc>
                <a:spcPct val="115000"/>
              </a:lnSpc>
              <a:spcBef>
                <a:spcPts val="200"/>
              </a:spcBef>
              <a:spcAft>
                <a:spcPts val="0"/>
              </a:spcAft>
              <a:buNone/>
            </a:pPr>
            <a:r>
              <a:rPr lang="en-US" sz="1700">
                <a:solidFill>
                  <a:srgbClr val="000000"/>
                </a:solidFill>
                <a:latin typeface="Times New Roman"/>
                <a:ea typeface="Times New Roman"/>
                <a:cs typeface="Times New Roman"/>
                <a:sym typeface="Times New Roman"/>
              </a:rPr>
              <a:t>In a hurried manner he immediately began an inquiry after her health, imputing his visit to a wish of hearing that she were better. She answered him with cold civility. He sat down for a few moments, and then getting up walked  about the room. Elizabeth was surprised, but said not a word. After a silence of several minutes, he came towards her in an agitated manner, and thus began:—</a:t>
            </a:r>
            <a:endParaRPr sz="17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700">
                <a:solidFill>
                  <a:srgbClr val="000000"/>
                </a:solidFill>
                <a:highlight>
                  <a:srgbClr val="FFFF00"/>
                </a:highlight>
                <a:latin typeface="Times New Roman"/>
                <a:ea typeface="Times New Roman"/>
                <a:cs typeface="Times New Roman"/>
                <a:sym typeface="Times New Roman"/>
              </a:rPr>
              <a:t>“In vain have I struggled. It will not do. My feelings will not be repressed. You must allow me to tell you how ardently I admire and love you.”</a:t>
            </a:r>
            <a:endParaRPr sz="1700">
              <a:solidFill>
                <a:srgbClr val="000000"/>
              </a:solidFill>
              <a:highlight>
                <a:srgbClr val="FFFF00"/>
              </a:highlight>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1700">
                <a:solidFill>
                  <a:srgbClr val="000000"/>
                </a:solidFill>
                <a:latin typeface="Times New Roman"/>
                <a:ea typeface="Times New Roman"/>
                <a:cs typeface="Times New Roman"/>
                <a:sym typeface="Times New Roman"/>
              </a:rPr>
              <a:t>Elizabeth’s astonishment was beyond expression. </a:t>
            </a:r>
            <a:r>
              <a:rPr lang="en-US" sz="1700">
                <a:solidFill>
                  <a:srgbClr val="000000"/>
                </a:solidFill>
                <a:highlight>
                  <a:srgbClr val="FFFF00"/>
                </a:highlight>
                <a:latin typeface="Times New Roman"/>
                <a:ea typeface="Times New Roman"/>
                <a:cs typeface="Times New Roman"/>
                <a:sym typeface="Times New Roman"/>
              </a:rPr>
              <a:t>She stared, coloured, doubted, and was silent.</a:t>
            </a:r>
            <a:r>
              <a:rPr lang="en-US" sz="1700">
                <a:solidFill>
                  <a:srgbClr val="000000"/>
                </a:solidFill>
                <a:latin typeface="Times New Roman"/>
                <a:ea typeface="Times New Roman"/>
                <a:cs typeface="Times New Roman"/>
                <a:sym typeface="Times New Roman"/>
              </a:rPr>
              <a:t> This he considered sufficient encouragement, and the avowal of all that he felt and had long felt for her immediately followed. He spoke well; but there were feelings besides those of the heart to be detailed, and he was not more eloquent on the subject of tenderness than of pride. His sense of her inferiority, of its being a degradation, of the family obstacles which judgment had always opposed to inclination, were dwelt on with a warmth which seemed due to the consequence he was wounding, but was very unlikely to recommend his suit.</a:t>
            </a:r>
            <a:endParaRPr sz="1700">
              <a:solidFill>
                <a:srgbClr val="000000"/>
              </a:solidFill>
              <a:latin typeface="Times New Roman"/>
              <a:ea typeface="Times New Roman"/>
              <a:cs typeface="Times New Roman"/>
              <a:sym typeface="Times New Roman"/>
            </a:endParaRPr>
          </a:p>
          <a:p>
            <a:pPr indent="0" lvl="0" marL="0" rtl="0" algn="just">
              <a:lnSpc>
                <a:spcPct val="115000"/>
              </a:lnSpc>
              <a:spcBef>
                <a:spcPts val="200"/>
              </a:spcBef>
              <a:spcAft>
                <a:spcPts val="0"/>
              </a:spcAft>
              <a:buNone/>
            </a:pPr>
            <a:r>
              <a:rPr lang="en-US" sz="1700">
                <a:solidFill>
                  <a:srgbClr val="000000"/>
                </a:solidFill>
                <a:latin typeface="Times New Roman"/>
                <a:ea typeface="Times New Roman"/>
                <a:cs typeface="Times New Roman"/>
                <a:sym typeface="Times New Roman"/>
              </a:rPr>
              <a:t>(p.185, Oxford p.142 - 143)</a:t>
            </a:r>
            <a:endParaRPr sz="17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In what ways is dramatism produced in this proposal? How does it compare to Mr. Collins’ proposal? </a:t>
            </a:r>
            <a:endParaRPr b="1" sz="2000">
              <a:solidFill>
                <a:srgbClr val="000000"/>
              </a:solidFill>
              <a:highlight>
                <a:schemeClr val="lt1"/>
              </a:highlight>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Pride vs Pride (Elizabeth  &amp; Darcy)</a:t>
            </a:r>
            <a:endParaRPr b="1" sz="2000">
              <a:solidFill>
                <a:srgbClr val="000000"/>
              </a:solidFill>
              <a:highlight>
                <a:schemeClr val="lt1"/>
              </a:highlight>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Insulted her family = Darcy </a:t>
            </a:r>
            <a:endParaRPr b="1" sz="2000">
              <a:solidFill>
                <a:srgbClr val="000000"/>
              </a:solidFill>
              <a:highlight>
                <a:schemeClr val="lt1"/>
              </a:highlight>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Narrator intrusion =&gt; interpreting for us on how rude Darcy may have been </a:t>
            </a:r>
            <a:endParaRPr b="1" sz="2000">
              <a:solidFill>
                <a:srgbClr val="000000"/>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688d6065f5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Sorry for the pain she was about to cause </a:t>
            </a:r>
            <a:endParaRPr/>
          </a:p>
        </p:txBody>
      </p:sp>
      <p:sp>
        <p:nvSpPr>
          <p:cNvPr id="202" name="Google Shape;202;g2688d6065f5_0_0"/>
          <p:cNvSpPr txBox="1"/>
          <p:nvPr>
            <p:ph idx="1" type="body"/>
          </p:nvPr>
        </p:nvSpPr>
        <p:spPr>
          <a:xfrm>
            <a:off x="838200" y="1929384"/>
            <a:ext cx="10515600" cy="4251900"/>
          </a:xfrm>
          <a:prstGeom prst="rect">
            <a:avLst/>
          </a:prstGeom>
          <a:ln cap="flat" cmpd="sng" w="9525">
            <a:solidFill>
              <a:schemeClr val="lt1"/>
            </a:solidFill>
            <a:prstDash val="solid"/>
            <a:round/>
            <a:headEnd len="sm" w="sm" type="none"/>
            <a:tailEnd len="sm" w="sm" type="none"/>
          </a:ln>
        </p:spPr>
        <p:txBody>
          <a:bodyPr anchorCtr="0" anchor="t" bIns="45700" lIns="91425" spcFirstLastPara="1" rIns="91425" wrap="square" tIns="45700">
            <a:normAutofit lnSpcReduction="20000"/>
          </a:bodyPr>
          <a:lstStyle/>
          <a:p>
            <a:pPr indent="482600" lvl="0" marL="0" rtl="0" algn="just">
              <a:lnSpc>
                <a:spcPct val="115000"/>
              </a:lnSpc>
              <a:spcBef>
                <a:spcPts val="200"/>
              </a:spcBef>
              <a:spcAft>
                <a:spcPts val="0"/>
              </a:spcAft>
              <a:buNone/>
            </a:pPr>
            <a:r>
              <a:rPr lang="en-US" sz="2000">
                <a:solidFill>
                  <a:srgbClr val="000000"/>
                </a:solidFill>
                <a:latin typeface="Times New Roman"/>
                <a:ea typeface="Times New Roman"/>
                <a:cs typeface="Times New Roman"/>
                <a:sym typeface="Times New Roman"/>
              </a:rPr>
              <a:t>In spite of her deeply-rooted dislike, she could not be insensible to the compliment of such a man’s affection, and though her intentions did not vary for an instant, she was at first sorry for the pain he was to receive; till roused to resentment by his subsequent language, she lost all compassion in anger. </a:t>
            </a:r>
            <a:r>
              <a:rPr lang="en-US" sz="2000">
                <a:solidFill>
                  <a:srgbClr val="000000"/>
                </a:solidFill>
                <a:highlight>
                  <a:srgbClr val="FFFF00"/>
                </a:highlight>
                <a:latin typeface="Times New Roman"/>
                <a:ea typeface="Times New Roman"/>
                <a:cs typeface="Times New Roman"/>
                <a:sym typeface="Times New Roman"/>
              </a:rPr>
              <a:t>She tried, however, to compose herself to answer him with patience, when he should have done</a:t>
            </a:r>
            <a:r>
              <a:rPr lang="en-US" sz="2000">
                <a:solidFill>
                  <a:srgbClr val="000000"/>
                </a:solidFill>
                <a:latin typeface="Times New Roman"/>
                <a:ea typeface="Times New Roman"/>
                <a:cs typeface="Times New Roman"/>
                <a:sym typeface="Times New Roman"/>
              </a:rPr>
              <a:t>. He concluded with representing to her the strength of that attachment which in spite of all his endeavours</a:t>
            </a:r>
            <a:r>
              <a:rPr lang="en-US" sz="2000">
                <a:solidFill>
                  <a:srgbClr val="000000"/>
                </a:solidFill>
                <a:highlight>
                  <a:srgbClr val="FFFF00"/>
                </a:highlight>
                <a:latin typeface="Times New Roman"/>
                <a:ea typeface="Times New Roman"/>
                <a:cs typeface="Times New Roman"/>
                <a:sym typeface="Times New Roman"/>
              </a:rPr>
              <a:t> he had found impossible to conquer; and with expressing his hope that it would now be rewarded by her acceptance of his hand</a:t>
            </a:r>
            <a:r>
              <a:rPr lang="en-US" sz="2000">
                <a:solidFill>
                  <a:srgbClr val="000000"/>
                </a:solidFill>
                <a:latin typeface="Times New Roman"/>
                <a:ea typeface="Times New Roman"/>
                <a:cs typeface="Times New Roman"/>
                <a:sym typeface="Times New Roman"/>
              </a:rPr>
              <a:t>. As he said this she could easily see that he had no doubt of a favourable answer. </a:t>
            </a:r>
            <a:r>
              <a:rPr lang="en-US" sz="2000">
                <a:solidFill>
                  <a:srgbClr val="000000"/>
                </a:solidFill>
                <a:highlight>
                  <a:srgbClr val="FFFF00"/>
                </a:highlight>
                <a:latin typeface="Times New Roman"/>
                <a:ea typeface="Times New Roman"/>
                <a:cs typeface="Times New Roman"/>
                <a:sym typeface="Times New Roman"/>
              </a:rPr>
              <a:t>He </a:t>
            </a:r>
            <a:r>
              <a:rPr i="1" lang="en-US" sz="2000">
                <a:solidFill>
                  <a:srgbClr val="000000"/>
                </a:solidFill>
                <a:highlight>
                  <a:srgbClr val="FFFF00"/>
                </a:highlight>
                <a:latin typeface="Times New Roman"/>
                <a:ea typeface="Times New Roman"/>
                <a:cs typeface="Times New Roman"/>
                <a:sym typeface="Times New Roman"/>
              </a:rPr>
              <a:t>spoke</a:t>
            </a:r>
            <a:r>
              <a:rPr lang="en-US" sz="2000">
                <a:solidFill>
                  <a:srgbClr val="000000"/>
                </a:solidFill>
                <a:highlight>
                  <a:srgbClr val="FFFF00"/>
                </a:highlight>
                <a:latin typeface="Times New Roman"/>
                <a:ea typeface="Times New Roman"/>
                <a:cs typeface="Times New Roman"/>
                <a:sym typeface="Times New Roman"/>
              </a:rPr>
              <a:t> of apprehension and anxiety, but his countenance expressed real security. Such a circumstance could only exasperate farther; and when he ceased the colour rose into her cheeks and she said,—</a:t>
            </a:r>
            <a:r>
              <a:rPr lang="en-US" sz="2000">
                <a:solidFill>
                  <a:srgbClr val="000000"/>
                </a:solidFill>
                <a:latin typeface="Times New Roman"/>
                <a:ea typeface="Times New Roman"/>
                <a:cs typeface="Times New Roman"/>
                <a:sym typeface="Times New Roman"/>
              </a:rPr>
              <a:t> (Oxford p. 143)</a:t>
            </a:r>
            <a:endParaRPr sz="2000">
              <a:solidFill>
                <a:srgbClr val="000000"/>
              </a:solidFill>
              <a:latin typeface="Times New Roman"/>
              <a:ea typeface="Times New Roman"/>
              <a:cs typeface="Times New Roman"/>
              <a:sym typeface="Times New Roman"/>
            </a:endParaRPr>
          </a:p>
          <a:p>
            <a:pPr indent="0" lvl="0" marL="0" rtl="0" algn="just">
              <a:lnSpc>
                <a:spcPct val="115000"/>
              </a:lnSpc>
              <a:spcBef>
                <a:spcPts val="200"/>
              </a:spcBef>
              <a:spcAft>
                <a:spcPts val="0"/>
              </a:spcAft>
              <a:buNone/>
            </a:pPr>
            <a:r>
              <a:rPr b="1" lang="en-US" sz="2000">
                <a:solidFill>
                  <a:srgbClr val="000000"/>
                </a:solidFill>
                <a:latin typeface="Times New Roman"/>
                <a:ea typeface="Times New Roman"/>
                <a:cs typeface="Times New Roman"/>
                <a:sym typeface="Times New Roman"/>
              </a:rPr>
              <a:t>Discussion Question: </a:t>
            </a:r>
            <a:r>
              <a:rPr lang="en-US" sz="2000">
                <a:solidFill>
                  <a:srgbClr val="000000"/>
                </a:solidFill>
                <a:latin typeface="Times New Roman"/>
                <a:ea typeface="Times New Roman"/>
                <a:cs typeface="Times New Roman"/>
                <a:sym typeface="Times New Roman"/>
              </a:rPr>
              <a:t>What kinds of misunderstandings are embedded in their wording? </a:t>
            </a:r>
            <a:endParaRPr sz="2000">
              <a:solidFill>
                <a:srgbClr val="000000"/>
              </a:solidFill>
              <a:latin typeface="Times New Roman"/>
              <a:ea typeface="Times New Roman"/>
              <a:cs typeface="Times New Roman"/>
              <a:sym typeface="Times New Roman"/>
            </a:endParaRPr>
          </a:p>
          <a:p>
            <a:pPr indent="-355600" lvl="0" marL="457200" rtl="0" algn="just">
              <a:lnSpc>
                <a:spcPct val="115000"/>
              </a:lnSpc>
              <a:spcBef>
                <a:spcPts val="20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Verbal vs Letter [Darcy lacks eloquence verbal language due to gender / Darcy is very passionate about poetry / when he thinks of a romantic pursuit / thinks about literature in written language]</a:t>
            </a:r>
            <a:endParaRPr sz="2000">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b7ac78ffe3_0_6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Elizabeth’s Second Rejection</a:t>
            </a:r>
            <a:endParaRPr/>
          </a:p>
        </p:txBody>
      </p:sp>
      <p:sp>
        <p:nvSpPr>
          <p:cNvPr id="209" name="Google Shape;209;g2b7ac78ffe3_0_65"/>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400">
                <a:solidFill>
                  <a:srgbClr val="000000"/>
                </a:solidFill>
                <a:highlight>
                  <a:srgbClr val="FFFFFF"/>
                </a:highlight>
                <a:latin typeface="Times New Roman"/>
                <a:ea typeface="Times New Roman"/>
                <a:cs typeface="Times New Roman"/>
                <a:sym typeface="Times New Roman"/>
              </a:rPr>
              <a:t>“In such cases as this, it is, I believe, the established mode to express a sense of obligation for the sentiments avowed, however unequally they may be returned. It is natural that obligation should be felt, and if I could </a:t>
            </a:r>
            <a:r>
              <a:rPr i="1" lang="en-US" sz="2400">
                <a:solidFill>
                  <a:srgbClr val="000000"/>
                </a:solidFill>
                <a:highlight>
                  <a:srgbClr val="FFFFFF"/>
                </a:highlight>
                <a:latin typeface="Times New Roman"/>
                <a:ea typeface="Times New Roman"/>
                <a:cs typeface="Times New Roman"/>
                <a:sym typeface="Times New Roman"/>
              </a:rPr>
              <a:t>feel</a:t>
            </a:r>
            <a:r>
              <a:rPr lang="en-US" sz="2400">
                <a:solidFill>
                  <a:srgbClr val="000000"/>
                </a:solidFill>
                <a:highlight>
                  <a:srgbClr val="FFFFFF"/>
                </a:highlight>
                <a:latin typeface="Times New Roman"/>
                <a:ea typeface="Times New Roman"/>
                <a:cs typeface="Times New Roman"/>
                <a:sym typeface="Times New Roman"/>
              </a:rPr>
              <a:t> gratitude, I would now thank you. But I cannot—</a:t>
            </a:r>
            <a:r>
              <a:rPr lang="en-US" sz="2400">
                <a:solidFill>
                  <a:srgbClr val="000000"/>
                </a:solidFill>
                <a:highlight>
                  <a:srgbClr val="FFFF00"/>
                </a:highlight>
                <a:latin typeface="Times New Roman"/>
                <a:ea typeface="Times New Roman"/>
                <a:cs typeface="Times New Roman"/>
                <a:sym typeface="Times New Roman"/>
              </a:rPr>
              <a:t>I have never desired your good opinion, and you have certainly bestowed it most unwillingly</a:t>
            </a:r>
            <a:r>
              <a:rPr lang="en-US" sz="2400">
                <a:solidFill>
                  <a:srgbClr val="000000"/>
                </a:solidFill>
                <a:highlight>
                  <a:srgbClr val="FFFFFF"/>
                </a:highlight>
                <a:latin typeface="Times New Roman"/>
                <a:ea typeface="Times New Roman"/>
                <a:cs typeface="Times New Roman"/>
                <a:sym typeface="Times New Roman"/>
              </a:rPr>
              <a:t>. I am sorry to have occasioned pain to anyone. It has been most unconsciously done, however, and I hope will be of short duration. The feelings which you tell me have long prevented the acknowledgment of your regard can have little difficulty in overcoming it after this explanation.” (p.185, Oxford p. 142)</a:t>
            </a:r>
            <a:endParaRPr sz="24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In what ways is her rejection different from how she rejected Mr. Collins? </a:t>
            </a:r>
            <a:endParaRPr sz="2400">
              <a:solidFill>
                <a:srgbClr val="000000"/>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4"/>
          <p:cNvSpPr/>
          <p:nvPr/>
        </p:nvSpPr>
        <p:spPr>
          <a:xfrm rot="8888549">
            <a:off x="-1059473" y="-1108988"/>
            <a:ext cx="7179830" cy="5226565"/>
          </a:xfrm>
          <a:custGeom>
            <a:rect b="b" l="l" r="r" t="t"/>
            <a:pathLst>
              <a:path extrusionOk="0" h="5226565" w="7179830">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C19A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4"/>
          <p:cNvSpPr txBox="1"/>
          <p:nvPr>
            <p:ph type="title"/>
          </p:nvPr>
        </p:nvSpPr>
        <p:spPr>
          <a:xfrm>
            <a:off x="841246" y="673770"/>
            <a:ext cx="3644489" cy="241448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lt1"/>
              </a:buClr>
              <a:buSzPct val="100000"/>
              <a:buFont typeface="Arial"/>
              <a:buNone/>
            </a:pPr>
            <a:r>
              <a:rPr lang="en-US" sz="6600">
                <a:solidFill>
                  <a:schemeClr val="lt1"/>
                </a:solidFill>
              </a:rPr>
              <a:t>Table of Contents </a:t>
            </a:r>
            <a:endParaRPr/>
          </a:p>
        </p:txBody>
      </p:sp>
      <p:sp>
        <p:nvSpPr>
          <p:cNvPr id="89" name="Google Shape;89;p4"/>
          <p:cNvSpPr txBox="1"/>
          <p:nvPr>
            <p:ph idx="1" type="body"/>
          </p:nvPr>
        </p:nvSpPr>
        <p:spPr>
          <a:xfrm>
            <a:off x="6094476" y="454804"/>
            <a:ext cx="5254754" cy="4568459"/>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1000"/>
              </a:spcBef>
              <a:spcAft>
                <a:spcPts val="0"/>
              </a:spcAft>
              <a:buClr>
                <a:schemeClr val="dk1"/>
              </a:buClr>
              <a:buSzPts val="2800"/>
              <a:buChar char="•"/>
            </a:pPr>
            <a:r>
              <a:rPr lang="en-US"/>
              <a:t>Brief recap of last class</a:t>
            </a:r>
            <a:endParaRPr/>
          </a:p>
          <a:p>
            <a:pPr indent="-228600" lvl="0" marL="228600" rtl="0" algn="l">
              <a:lnSpc>
                <a:spcPct val="110000"/>
              </a:lnSpc>
              <a:spcBef>
                <a:spcPts val="1000"/>
              </a:spcBef>
              <a:spcAft>
                <a:spcPts val="0"/>
              </a:spcAft>
              <a:buSzPts val="2800"/>
              <a:buChar char="•"/>
            </a:pPr>
            <a:r>
              <a:rPr lang="en-US"/>
              <a:t>Copeland, Money</a:t>
            </a:r>
            <a:endParaRPr/>
          </a:p>
          <a:p>
            <a:pPr indent="-228600" lvl="0" marL="228600" rtl="0" algn="l">
              <a:lnSpc>
                <a:spcPct val="110000"/>
              </a:lnSpc>
              <a:spcBef>
                <a:spcPts val="1000"/>
              </a:spcBef>
              <a:spcAft>
                <a:spcPts val="0"/>
              </a:spcAft>
              <a:buSzPts val="2800"/>
              <a:buChar char="•"/>
            </a:pPr>
            <a:r>
              <a:rPr lang="en-US"/>
              <a:t>Proposal, Pride, &amp; Prejudice</a:t>
            </a:r>
            <a:endParaRPr/>
          </a:p>
          <a:p>
            <a:pPr indent="-228600" lvl="0" marL="228600" rtl="0" algn="l">
              <a:lnSpc>
                <a:spcPct val="110000"/>
              </a:lnSpc>
              <a:spcBef>
                <a:spcPts val="1000"/>
              </a:spcBef>
              <a:spcAft>
                <a:spcPts val="0"/>
              </a:spcAft>
              <a:buSzPts val="2800"/>
              <a:buChar char="•"/>
            </a:pPr>
            <a:r>
              <a:rPr lang="en-US"/>
              <a:t>Darcy’s Letter</a:t>
            </a:r>
            <a:endParaRPr/>
          </a:p>
          <a:p>
            <a:pPr indent="-228600" lvl="0" marL="228600" rtl="0" algn="l">
              <a:lnSpc>
                <a:spcPct val="110000"/>
              </a:lnSpc>
              <a:spcBef>
                <a:spcPts val="1000"/>
              </a:spcBef>
              <a:spcAft>
                <a:spcPts val="0"/>
              </a:spcAft>
              <a:buSzPts val="2800"/>
              <a:buChar char="•"/>
            </a:pPr>
            <a:r>
              <a:rPr lang="en-US"/>
              <a:t>Narrative Intrusion</a:t>
            </a:r>
            <a:endParaRPr/>
          </a:p>
        </p:txBody>
      </p:sp>
      <p:pic>
        <p:nvPicPr>
          <p:cNvPr descr="Slidell Little Theatre: Jane Austen's Voice Resonates with Modern Audiences" id="90" name="Google Shape;90;p4"/>
          <p:cNvPicPr preferRelativeResize="0"/>
          <p:nvPr/>
        </p:nvPicPr>
        <p:blipFill rotWithShape="1">
          <a:blip r:embed="rId3">
            <a:alphaModFix/>
          </a:blip>
          <a:srcRect b="0" l="0" r="0" t="0"/>
          <a:stretch/>
        </p:blipFill>
        <p:spPr>
          <a:xfrm>
            <a:off x="1170978" y="3767381"/>
            <a:ext cx="3314748" cy="31464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b7ac78ffe3_0_7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Romantic Offense </a:t>
            </a:r>
            <a:endParaRPr/>
          </a:p>
        </p:txBody>
      </p:sp>
      <p:sp>
        <p:nvSpPr>
          <p:cNvPr id="216" name="Google Shape;216;g2b7ac78ffe3_0_72"/>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85000" lnSpcReduction="10000"/>
          </a:bodyPr>
          <a:lstStyle/>
          <a:p>
            <a:pPr indent="482600" lvl="0" marL="0" rtl="0" algn="just">
              <a:lnSpc>
                <a:spcPct val="115000"/>
              </a:lnSpc>
              <a:spcBef>
                <a:spcPts val="200"/>
              </a:spcBef>
              <a:spcAft>
                <a:spcPts val="0"/>
              </a:spcAft>
              <a:buNone/>
            </a:pPr>
            <a:r>
              <a:rPr lang="en-US" sz="2200">
                <a:solidFill>
                  <a:srgbClr val="000000"/>
                </a:solidFill>
                <a:latin typeface="Times New Roman"/>
                <a:ea typeface="Times New Roman"/>
                <a:cs typeface="Times New Roman"/>
                <a:sym typeface="Times New Roman"/>
              </a:rPr>
              <a:t>“I might as well inquire,” replied she, “why, with so evident a design of offending and insulting me, </a:t>
            </a:r>
            <a:r>
              <a:rPr lang="en-US" sz="2200">
                <a:solidFill>
                  <a:srgbClr val="000000"/>
                </a:solidFill>
                <a:highlight>
                  <a:srgbClr val="FFFF00"/>
                </a:highlight>
                <a:latin typeface="Times New Roman"/>
                <a:ea typeface="Times New Roman"/>
                <a:cs typeface="Times New Roman"/>
                <a:sym typeface="Times New Roman"/>
              </a:rPr>
              <a:t>you chose to tell me that you liked me against your will, against your reason, and even against your character? Was not this some excuse for incivility, if I </a:t>
            </a:r>
            <a:r>
              <a:rPr i="1" lang="en-US" sz="2200">
                <a:solidFill>
                  <a:srgbClr val="000000"/>
                </a:solidFill>
                <a:highlight>
                  <a:srgbClr val="FFFF00"/>
                </a:highlight>
                <a:latin typeface="Times New Roman"/>
                <a:ea typeface="Times New Roman"/>
                <a:cs typeface="Times New Roman"/>
                <a:sym typeface="Times New Roman"/>
              </a:rPr>
              <a:t>was</a:t>
            </a:r>
            <a:r>
              <a:rPr lang="en-US" sz="2200">
                <a:solidFill>
                  <a:srgbClr val="000000"/>
                </a:solidFill>
                <a:highlight>
                  <a:srgbClr val="FFFF00"/>
                </a:highlight>
                <a:latin typeface="Times New Roman"/>
                <a:ea typeface="Times New Roman"/>
                <a:cs typeface="Times New Roman"/>
                <a:sym typeface="Times New Roman"/>
              </a:rPr>
              <a:t> uncivil? But I have other provocations.</a:t>
            </a:r>
            <a:r>
              <a:rPr lang="en-US" sz="2200">
                <a:solidFill>
                  <a:srgbClr val="000000"/>
                </a:solidFill>
                <a:latin typeface="Times New Roman"/>
                <a:ea typeface="Times New Roman"/>
                <a:cs typeface="Times New Roman"/>
                <a:sym typeface="Times New Roman"/>
              </a:rPr>
              <a:t> You know I have. Had not my own feelings decided against you, had they been indifferent, or had they even been favourable, do you think that any consideration </a:t>
            </a:r>
            <a:r>
              <a:rPr lang="en-US" sz="2200">
                <a:solidFill>
                  <a:srgbClr val="000000"/>
                </a:solidFill>
                <a:highlight>
                  <a:srgbClr val="FFFF00"/>
                </a:highlight>
                <a:latin typeface="Times New Roman"/>
                <a:ea typeface="Times New Roman"/>
                <a:cs typeface="Times New Roman"/>
                <a:sym typeface="Times New Roman"/>
              </a:rPr>
              <a:t>would tempt me to accept the man who has been the means of ruining, perhaps for ever, the happiness of a most beloved sister</a:t>
            </a:r>
            <a:r>
              <a:rPr lang="en-US" sz="2200">
                <a:solidFill>
                  <a:srgbClr val="000000"/>
                </a:solidFill>
                <a:latin typeface="Times New Roman"/>
                <a:ea typeface="Times New Roman"/>
                <a:cs typeface="Times New Roman"/>
                <a:sym typeface="Times New Roman"/>
              </a:rPr>
              <a:t>?”</a:t>
            </a:r>
            <a:endParaRPr sz="2200">
              <a:solidFill>
                <a:srgbClr val="000000"/>
              </a:solidFill>
              <a:latin typeface="Times New Roman"/>
              <a:ea typeface="Times New Roman"/>
              <a:cs typeface="Times New Roman"/>
              <a:sym typeface="Times New Roman"/>
            </a:endParaRPr>
          </a:p>
          <a:p>
            <a:pPr indent="482600" lvl="0" marL="0" rtl="0" algn="just">
              <a:lnSpc>
                <a:spcPct val="115000"/>
              </a:lnSpc>
              <a:spcBef>
                <a:spcPts val="200"/>
              </a:spcBef>
              <a:spcAft>
                <a:spcPts val="0"/>
              </a:spcAft>
              <a:buNone/>
            </a:pPr>
            <a:r>
              <a:rPr lang="en-US" sz="2200">
                <a:solidFill>
                  <a:srgbClr val="000000"/>
                </a:solidFill>
                <a:latin typeface="Times New Roman"/>
                <a:ea typeface="Times New Roman"/>
                <a:cs typeface="Times New Roman"/>
                <a:sym typeface="Times New Roman"/>
              </a:rPr>
              <a:t>As she pronounced these words, Mr. Darcy changed colour; but the emotion was short, and he listened without attempting to interrupt her while she continued,— (186, Oxford p. 143)</a:t>
            </a:r>
            <a:endParaRPr sz="22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Why does Elizabeth say in so much detail about her rejection on what he thinks?</a:t>
            </a:r>
            <a:endParaRPr b="1" sz="2000">
              <a:solidFill>
                <a:srgbClr val="000000"/>
              </a:solidFill>
              <a:highlight>
                <a:schemeClr val="lt1"/>
              </a:highlight>
              <a:latin typeface="Times New Roman"/>
              <a:ea typeface="Times New Roman"/>
              <a:cs typeface="Times New Roman"/>
              <a:sym typeface="Times New Roman"/>
            </a:endParaRPr>
          </a:p>
          <a:p>
            <a:pPr indent="-336550" lvl="0" marL="457200" rtl="0" algn="l">
              <a:spcBef>
                <a:spcPts val="1000"/>
              </a:spcBef>
              <a:spcAft>
                <a:spcPts val="0"/>
              </a:spcAft>
              <a:buClr>
                <a:srgbClr val="000000"/>
              </a:buClr>
              <a:buSzPct val="100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very direct with her own words/no need for translation as opposed to Darcy [speaking out his mind, but in a convoluted manner]</a:t>
            </a:r>
            <a:endParaRPr b="1" sz="2000">
              <a:solidFill>
                <a:srgbClr val="000000"/>
              </a:solidFill>
              <a:highlight>
                <a:schemeClr val="lt1"/>
              </a:highlight>
              <a:latin typeface="Times New Roman"/>
              <a:ea typeface="Times New Roman"/>
              <a:cs typeface="Times New Roman"/>
              <a:sym typeface="Times New Roman"/>
            </a:endParaRPr>
          </a:p>
          <a:p>
            <a:pPr indent="-336550" lvl="0" marL="457200" rtl="0" algn="l">
              <a:spcBef>
                <a:spcPts val="0"/>
              </a:spcBef>
              <a:spcAft>
                <a:spcPts val="0"/>
              </a:spcAft>
              <a:buClr>
                <a:srgbClr val="000000"/>
              </a:buClr>
              <a:buSzPct val="100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Darcy ⇒ I can never love you but here is why / unintentionally giving the opportunity / more of defending the reason </a:t>
            </a:r>
            <a:endParaRPr b="1" sz="2000">
              <a:solidFill>
                <a:srgbClr val="000000"/>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b7ac78ffe3_0_7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Explosive Feelings</a:t>
            </a:r>
            <a:endParaRPr/>
          </a:p>
        </p:txBody>
      </p:sp>
      <p:sp>
        <p:nvSpPr>
          <p:cNvPr id="223" name="Google Shape;223;g2b7ac78ffe3_0_79"/>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482600" lvl="0" marL="0" rtl="0" algn="just">
              <a:lnSpc>
                <a:spcPct val="115000"/>
              </a:lnSpc>
              <a:spcBef>
                <a:spcPts val="200"/>
              </a:spcBef>
              <a:spcAft>
                <a:spcPts val="0"/>
              </a:spcAft>
              <a:buNone/>
            </a:pPr>
            <a:r>
              <a:rPr lang="en-US">
                <a:solidFill>
                  <a:srgbClr val="000000"/>
                </a:solidFill>
                <a:latin typeface="Times New Roman"/>
                <a:ea typeface="Times New Roman"/>
                <a:cs typeface="Times New Roman"/>
                <a:sym typeface="Times New Roman"/>
              </a:rPr>
              <a:t>“From the very beginning, from the first moment, I may almost say, of my acquaintance with you, </a:t>
            </a:r>
            <a:r>
              <a:rPr lang="en-US">
                <a:solidFill>
                  <a:srgbClr val="000000"/>
                </a:solidFill>
                <a:highlight>
                  <a:srgbClr val="FFFF00"/>
                </a:highlight>
                <a:latin typeface="Times New Roman"/>
                <a:ea typeface="Times New Roman"/>
                <a:cs typeface="Times New Roman"/>
                <a:sym typeface="Times New Roman"/>
              </a:rPr>
              <a:t>your manners impressing me with the fullest belief of your arrogance, </a:t>
            </a:r>
            <a:r>
              <a:rPr lang="en-US">
                <a:solidFill>
                  <a:srgbClr val="000000"/>
                </a:solidFill>
                <a:latin typeface="Times New Roman"/>
                <a:ea typeface="Times New Roman"/>
                <a:cs typeface="Times New Roman"/>
                <a:sym typeface="Times New Roman"/>
              </a:rPr>
              <a:t>your conceit, and your selfish disdain of the feelings of others, were such as to form that groundwork of disapprobation, on which succeeding events have built so immovable a dislike; and </a:t>
            </a:r>
            <a:r>
              <a:rPr lang="en-US">
                <a:solidFill>
                  <a:srgbClr val="000000"/>
                </a:solidFill>
                <a:highlight>
                  <a:srgbClr val="FFFF00"/>
                </a:highlight>
                <a:latin typeface="Times New Roman"/>
                <a:ea typeface="Times New Roman"/>
                <a:cs typeface="Times New Roman"/>
                <a:sym typeface="Times New Roman"/>
              </a:rPr>
              <a:t>I had not known you a month before I felt that you were the last man in the world whom I could ever be prevailed on to marry</a:t>
            </a:r>
            <a:r>
              <a:rPr lang="en-US">
                <a:solidFill>
                  <a:srgbClr val="000000"/>
                </a:solidFill>
                <a:latin typeface="Times New Roman"/>
                <a:ea typeface="Times New Roman"/>
                <a:cs typeface="Times New Roman"/>
                <a:sym typeface="Times New Roman"/>
              </a:rPr>
              <a:t>. (p.188, Oxford p.145)</a:t>
            </a:r>
            <a:endParaRPr>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Why is she so harsh with her rejection to Mr. Darcy?</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g2b7ac78ffe3_0_139"/>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9" name="Google Shape;229;g2b7ac78ffe3_0_139"/>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0" name="Google Shape;230;g2b7ac78ffe3_0_139"/>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Darcy’s Letter</a:t>
            </a:r>
            <a:endParaRPr/>
          </a:p>
        </p:txBody>
      </p:sp>
      <p:sp>
        <p:nvSpPr>
          <p:cNvPr id="231" name="Google Shape;231;g2b7ac78ffe3_0_139"/>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b7ac78ffe3_0_92"/>
          <p:cNvSpPr txBox="1"/>
          <p:nvPr>
            <p:ph type="title"/>
          </p:nvPr>
        </p:nvSpPr>
        <p:spPr>
          <a:xfrm>
            <a:off x="415567" y="1064800"/>
            <a:ext cx="8330400" cy="47283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a:t>The effect of Darcy’s Letter?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Why does he confess his secrets to her in a letter?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f0db1013d6_0_1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Letter Writing</a:t>
            </a:r>
            <a:endParaRPr/>
          </a:p>
        </p:txBody>
      </p:sp>
      <p:sp>
        <p:nvSpPr>
          <p:cNvPr id="244" name="Google Shape;244;g1f0db1013d6_0_11"/>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70000" lnSpcReduction="10000"/>
          </a:bodyPr>
          <a:lstStyle/>
          <a:p>
            <a:pPr indent="0" lvl="0" marL="0" rtl="0" algn="l">
              <a:spcBef>
                <a:spcPts val="1000"/>
              </a:spcBef>
              <a:spcAft>
                <a:spcPts val="0"/>
              </a:spcAft>
              <a:buNone/>
            </a:pPr>
            <a:r>
              <a:rPr lang="en-US"/>
              <a:t>Darcy is not allowed to love and I am not allowed to love him = Elizabeth</a:t>
            </a:r>
            <a:endParaRPr/>
          </a:p>
          <a:p>
            <a:pPr indent="0" lvl="0" marL="0" rtl="0" algn="l">
              <a:spcBef>
                <a:spcPts val="1000"/>
              </a:spcBef>
              <a:spcAft>
                <a:spcPts val="0"/>
              </a:spcAft>
              <a:buNone/>
            </a:pPr>
            <a:r>
              <a:rPr lang="en-US"/>
              <a:t>Elizabeth allows letters to be the means of communication</a:t>
            </a:r>
            <a:endParaRPr/>
          </a:p>
          <a:p>
            <a:pPr indent="0" lvl="0" marL="0" rtl="0" algn="l">
              <a:spcBef>
                <a:spcPts val="1000"/>
              </a:spcBef>
              <a:spcAft>
                <a:spcPts val="0"/>
              </a:spcAft>
              <a:buNone/>
            </a:pPr>
            <a:r>
              <a:rPr lang="en-US"/>
              <a:t>A person who does not show his emotions readily = Mr. Darcy </a:t>
            </a:r>
            <a:endParaRPr/>
          </a:p>
          <a:p>
            <a:pPr indent="0" lvl="0" marL="0" rtl="0" algn="l">
              <a:spcBef>
                <a:spcPts val="1000"/>
              </a:spcBef>
              <a:spcAft>
                <a:spcPts val="0"/>
              </a:spcAft>
              <a:buNone/>
            </a:pPr>
            <a:r>
              <a:rPr lang="en-US"/>
              <a:t>Verbally = people don’t understand his emotions / saying it but not showing it</a:t>
            </a:r>
            <a:endParaRPr/>
          </a:p>
          <a:p>
            <a:pPr indent="0" lvl="0" marL="0" rtl="0" algn="l">
              <a:spcBef>
                <a:spcPts val="1000"/>
              </a:spcBef>
              <a:spcAft>
                <a:spcPts val="0"/>
              </a:spcAft>
              <a:buNone/>
            </a:pPr>
            <a:r>
              <a:rPr lang="en-US"/>
              <a:t>Expression = say it with feeling - Mr. Darcy cannot, but through the letter / Him saying it in a different tone / She can understand him more </a:t>
            </a:r>
            <a:endParaRPr/>
          </a:p>
          <a:p>
            <a:pPr indent="0" lvl="0" marL="0" rtl="0" algn="l">
              <a:spcBef>
                <a:spcPts val="1000"/>
              </a:spcBef>
              <a:spcAft>
                <a:spcPts val="0"/>
              </a:spcAft>
              <a:buNone/>
            </a:pPr>
            <a:r>
              <a:rPr lang="en-US"/>
              <a:t>Using the form of letter = gives him the opportunity of rejecting from afar </a:t>
            </a:r>
            <a:endParaRPr/>
          </a:p>
          <a:p>
            <a:pPr indent="0" lvl="0" marL="0" rtl="0" algn="l">
              <a:spcBef>
                <a:spcPts val="1000"/>
              </a:spcBef>
              <a:spcAft>
                <a:spcPts val="0"/>
              </a:spcAft>
              <a:buNone/>
            </a:pPr>
            <a:r>
              <a:rPr lang="en-US"/>
              <a:t>Jane Austen version of communicating big feelings / gives the person </a:t>
            </a:r>
            <a:r>
              <a:rPr lang="en-US"/>
              <a:t>space/time </a:t>
            </a:r>
            <a:endParaRPr/>
          </a:p>
          <a:p>
            <a:pPr indent="0" lvl="0" marL="0" rtl="0" algn="l">
              <a:spcBef>
                <a:spcPts val="1000"/>
              </a:spcBef>
              <a:spcAft>
                <a:spcPts val="0"/>
              </a:spcAft>
              <a:buNone/>
            </a:pPr>
            <a:r>
              <a:rPr lang="en-US"/>
              <a:t>Gives him time to figure out his own feelings / Writing becomes a means of understanding </a:t>
            </a:r>
            <a:endParaRPr/>
          </a:p>
          <a:p>
            <a:pPr indent="0" lvl="0" marL="0" rtl="0" algn="l">
              <a:spcBef>
                <a:spcPts val="1000"/>
              </a:spcBef>
              <a:spcAft>
                <a:spcPts val="0"/>
              </a:spcAft>
              <a:buNone/>
            </a:pPr>
            <a:r>
              <a:rPr lang="en-US"/>
              <a:t>Spectrum of Autism for Darcy [write out / feel out his feelings] </a:t>
            </a:r>
            <a:r>
              <a:rPr lang="en-US"/>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b7ac78ffe3_0_8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Excitement of Feeling through Letters</a:t>
            </a:r>
            <a:endParaRPr/>
          </a:p>
        </p:txBody>
      </p:sp>
      <p:sp>
        <p:nvSpPr>
          <p:cNvPr id="251" name="Google Shape;251;g2b7ac78ffe3_0_86"/>
          <p:cNvSpPr txBox="1"/>
          <p:nvPr>
            <p:ph idx="1" type="body"/>
          </p:nvPr>
        </p:nvSpPr>
        <p:spPr>
          <a:xfrm>
            <a:off x="838200" y="1929384"/>
            <a:ext cx="10515600" cy="4251900"/>
          </a:xfrm>
          <a:prstGeom prst="rect">
            <a:avLst/>
          </a:prstGeom>
        </p:spPr>
        <p:txBody>
          <a:bodyPr anchorCtr="0" anchor="t" bIns="45700" lIns="91425" spcFirstLastPara="1" rIns="91425" wrap="square" tIns="45700">
            <a:noAutofit/>
          </a:bodyPr>
          <a:lstStyle/>
          <a:p>
            <a:pPr indent="0" lvl="0" marL="0" rtl="0" algn="just">
              <a:lnSpc>
                <a:spcPct val="115000"/>
              </a:lnSpc>
              <a:spcBef>
                <a:spcPts val="200"/>
              </a:spcBef>
              <a:spcAft>
                <a:spcPts val="0"/>
              </a:spcAft>
              <a:buNone/>
            </a:pPr>
            <a:r>
              <a:rPr lang="en-US" sz="1800">
                <a:solidFill>
                  <a:srgbClr val="000000"/>
                </a:solidFill>
                <a:latin typeface="Times New Roman"/>
                <a:ea typeface="Times New Roman"/>
                <a:cs typeface="Times New Roman"/>
                <a:sym typeface="Times New Roman"/>
              </a:rPr>
              <a:t>ELIZABETH, when Mr. Darcy gave her the letter, </a:t>
            </a:r>
            <a:r>
              <a:rPr lang="en-US" sz="1800">
                <a:solidFill>
                  <a:srgbClr val="000000"/>
                </a:solidFill>
                <a:highlight>
                  <a:srgbClr val="FFFF00"/>
                </a:highlight>
                <a:latin typeface="Times New Roman"/>
                <a:ea typeface="Times New Roman"/>
                <a:cs typeface="Times New Roman"/>
                <a:sym typeface="Times New Roman"/>
              </a:rPr>
              <a:t>did not expect it to contain a renewal of his offers,</a:t>
            </a:r>
            <a:r>
              <a:rPr lang="en-US" sz="1800">
                <a:solidFill>
                  <a:srgbClr val="000000"/>
                </a:solidFill>
                <a:latin typeface="Times New Roman"/>
                <a:ea typeface="Times New Roman"/>
                <a:cs typeface="Times New Roman"/>
                <a:sym typeface="Times New Roman"/>
              </a:rPr>
              <a:t> she had formed no expectation at all of its contents. </a:t>
            </a:r>
            <a:r>
              <a:rPr lang="en-US" sz="1800">
                <a:solidFill>
                  <a:srgbClr val="000000"/>
                </a:solidFill>
                <a:highlight>
                  <a:srgbClr val="FFFF00"/>
                </a:highlight>
                <a:latin typeface="Times New Roman"/>
                <a:ea typeface="Times New Roman"/>
                <a:cs typeface="Times New Roman"/>
                <a:sym typeface="Times New Roman"/>
              </a:rPr>
              <a:t>But such as they were, it may be well supposed how eagerly she went through them, and what a contrariety of emotion they excited</a:t>
            </a:r>
            <a:r>
              <a:rPr lang="en-US" sz="1800">
                <a:solidFill>
                  <a:srgbClr val="000000"/>
                </a:solidFill>
                <a:latin typeface="Times New Roman"/>
                <a:ea typeface="Times New Roman"/>
                <a:cs typeface="Times New Roman"/>
                <a:sym typeface="Times New Roman"/>
              </a:rPr>
              <a:t>. Her feelings as she read were scarcely to be defined. </a:t>
            </a:r>
            <a:r>
              <a:rPr lang="en-US" sz="1800">
                <a:solidFill>
                  <a:srgbClr val="000000"/>
                </a:solidFill>
                <a:highlight>
                  <a:srgbClr val="FFFF00"/>
                </a:highlight>
                <a:latin typeface="Times New Roman"/>
                <a:ea typeface="Times New Roman"/>
                <a:cs typeface="Times New Roman"/>
                <a:sym typeface="Times New Roman"/>
              </a:rPr>
              <a:t>With amazement did she first understand that he believed any apology to be in his power; and steadfastly was she persuaded, that he could have no explanation to give, which a just sense of shame would not conceal.</a:t>
            </a:r>
            <a:r>
              <a:rPr lang="en-US" sz="1800">
                <a:solidFill>
                  <a:srgbClr val="000000"/>
                </a:solidFill>
                <a:latin typeface="Times New Roman"/>
                <a:ea typeface="Times New Roman"/>
                <a:cs typeface="Times New Roman"/>
                <a:sym typeface="Times New Roman"/>
              </a:rPr>
              <a:t> With a strong prejudice against everything he might say, she began his account of what had happened at Netherfield. </a:t>
            </a:r>
            <a:r>
              <a:rPr lang="en-US" sz="1800">
                <a:solidFill>
                  <a:srgbClr val="000000"/>
                </a:solidFill>
                <a:highlight>
                  <a:srgbClr val="FFFF00"/>
                </a:highlight>
                <a:latin typeface="Times New Roman"/>
                <a:ea typeface="Times New Roman"/>
                <a:cs typeface="Times New Roman"/>
                <a:sym typeface="Times New Roman"/>
              </a:rPr>
              <a:t>She read with an eagerness which hardly left her power of comprehension; </a:t>
            </a:r>
            <a:r>
              <a:rPr lang="en-US" sz="1800">
                <a:solidFill>
                  <a:srgbClr val="000000"/>
                </a:solidFill>
                <a:latin typeface="Times New Roman"/>
                <a:ea typeface="Times New Roman"/>
                <a:cs typeface="Times New Roman"/>
                <a:sym typeface="Times New Roman"/>
              </a:rPr>
              <a:t>and from impatience of knowing what the next sentence might bring, was incapable of attending to the sense of the one before her eyes. His belief of her sister’s insensibility she instantly resolved to be false; and his account of the real, the worst objections to the match, made her too angry to have any wish of doing him justice. </a:t>
            </a:r>
            <a:r>
              <a:rPr lang="en-US" sz="1800">
                <a:solidFill>
                  <a:srgbClr val="000000"/>
                </a:solidFill>
                <a:highlight>
                  <a:srgbClr val="FFFF00"/>
                </a:highlight>
                <a:latin typeface="Times New Roman"/>
                <a:ea typeface="Times New Roman"/>
                <a:cs typeface="Times New Roman"/>
                <a:sym typeface="Times New Roman"/>
              </a:rPr>
              <a:t>He expressed no regret for what he had done which satisfied her; his style was not penitent, but haughty. It was all pride and insolence </a:t>
            </a:r>
            <a:r>
              <a:rPr lang="en-US" sz="1800">
                <a:solidFill>
                  <a:srgbClr val="000000"/>
                </a:solidFill>
                <a:latin typeface="Times New Roman"/>
                <a:ea typeface="Times New Roman"/>
                <a:cs typeface="Times New Roman"/>
                <a:sym typeface="Times New Roman"/>
              </a:rPr>
              <a:t>(198, p. 152 - 153)</a:t>
            </a:r>
            <a:endParaRPr sz="18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Does Elizabeth secretly like Mr. Darcy?</a:t>
            </a:r>
            <a:endParaRPr sz="18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b7ac78ffe3_0_9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Elizabeth’s Pride &amp; Prejudice</a:t>
            </a:r>
            <a:endParaRPr/>
          </a:p>
        </p:txBody>
      </p:sp>
      <p:sp>
        <p:nvSpPr>
          <p:cNvPr id="258" name="Google Shape;258;g2b7ac78ffe3_0_99"/>
          <p:cNvSpPr txBox="1"/>
          <p:nvPr>
            <p:ph idx="1" type="body"/>
          </p:nvPr>
        </p:nvSpPr>
        <p:spPr>
          <a:xfrm>
            <a:off x="838200" y="1929384"/>
            <a:ext cx="10515600" cy="4251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700">
                <a:solidFill>
                  <a:srgbClr val="000000"/>
                </a:solidFill>
                <a:highlight>
                  <a:srgbClr val="FFFF00"/>
                </a:highlight>
                <a:latin typeface="Times New Roman"/>
                <a:ea typeface="Times New Roman"/>
                <a:cs typeface="Times New Roman"/>
                <a:sym typeface="Times New Roman"/>
              </a:rPr>
              <a:t>In this perturbed state of mind, with thoughts that could rest on nothing, she walked on;</a:t>
            </a:r>
            <a:r>
              <a:rPr lang="en-US" sz="1700">
                <a:solidFill>
                  <a:srgbClr val="000000"/>
                </a:solidFill>
                <a:highlight>
                  <a:srgbClr val="FFFFFF"/>
                </a:highlight>
                <a:latin typeface="Times New Roman"/>
                <a:ea typeface="Times New Roman"/>
                <a:cs typeface="Times New Roman"/>
                <a:sym typeface="Times New Roman"/>
              </a:rPr>
              <a:t> but it would not do: in half a minute the letter was unfolded again; and collecting herself as well as she could, she again began the mortifying perusal of all that related to Wickham, and commanded herself so far as to examine the meaning of every sentence. The account of his connection with the Pemberley family was exactly what he had related himself; and the kindness of the late Mr. Darcy, though she had not before known its extent, agreed equally well with his own words. So far each recital confirmed the other; but when she came to the will, the difference was great. </a:t>
            </a:r>
            <a:r>
              <a:rPr lang="en-US" sz="1700">
                <a:solidFill>
                  <a:srgbClr val="000000"/>
                </a:solidFill>
                <a:highlight>
                  <a:srgbClr val="FFFF00"/>
                </a:highlight>
                <a:latin typeface="Times New Roman"/>
                <a:ea typeface="Times New Roman"/>
                <a:cs typeface="Times New Roman"/>
                <a:sym typeface="Times New Roman"/>
              </a:rPr>
              <a:t>What Wickham had said of the living was fresh in her memory; and as she recalled his very words, it was impossible not to feel that there was gross duplicity on one side or the other, and, for a few moments, she flattered herself that her wishes did not err. </a:t>
            </a:r>
            <a:r>
              <a:rPr lang="en-US" sz="1700">
                <a:solidFill>
                  <a:srgbClr val="000000"/>
                </a:solidFill>
                <a:highlight>
                  <a:srgbClr val="FFFFFF"/>
                </a:highlight>
                <a:latin typeface="Times New Roman"/>
                <a:ea typeface="Times New Roman"/>
                <a:cs typeface="Times New Roman"/>
                <a:sym typeface="Times New Roman"/>
              </a:rPr>
              <a:t>But when she read and re-read, with the closest attention, the particulars immediately following of Wickham’s resigning all pretensions to the living, of his receiving in lieu so considerable a sum as three thousand pounds, again was she forced to hesitate. </a:t>
            </a:r>
            <a:r>
              <a:rPr lang="en-US" sz="1700">
                <a:solidFill>
                  <a:srgbClr val="000000"/>
                </a:solidFill>
                <a:highlight>
                  <a:srgbClr val="FFFF00"/>
                </a:highlight>
                <a:latin typeface="Times New Roman"/>
                <a:ea typeface="Times New Roman"/>
                <a:cs typeface="Times New Roman"/>
                <a:sym typeface="Times New Roman"/>
              </a:rPr>
              <a:t>She put down the letter, weighed every circumstance with what she meant to be impartiality—deliberated on the probability of each statement—but with little success. </a:t>
            </a:r>
            <a:r>
              <a:rPr lang="en-US" sz="1700">
                <a:solidFill>
                  <a:srgbClr val="000000"/>
                </a:solidFill>
                <a:highlight>
                  <a:srgbClr val="FFFFFF"/>
                </a:highlight>
                <a:latin typeface="Times New Roman"/>
                <a:ea typeface="Times New Roman"/>
                <a:cs typeface="Times New Roman"/>
                <a:sym typeface="Times New Roman"/>
              </a:rPr>
              <a:t>On both sides it was only assertion. Again she read on. But every line proved more clearly that the affair, which she had believed it impossible that any contrivance could so represent as to render Mr. Darcy’s conduct in it less than infamous, was capable of a turn which must make him entirely blameless throughout the whole. (199, Oxford p. 153 - 154)</a:t>
            </a:r>
            <a:endParaRPr sz="17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Why is this narrative told in FID? </a:t>
            </a:r>
            <a:endParaRPr b="1" sz="2000">
              <a:solidFill>
                <a:srgbClr val="000000"/>
              </a:solidFill>
              <a:highlight>
                <a:schemeClr val="lt1"/>
              </a:highlight>
              <a:latin typeface="Times New Roman"/>
              <a:ea typeface="Times New Roman"/>
              <a:cs typeface="Times New Roman"/>
              <a:sym typeface="Times New Roman"/>
            </a:endParaRPr>
          </a:p>
          <a:p>
            <a:pPr indent="-355600" lvl="0" marL="457200" rtl="0" algn="l">
              <a:spcBef>
                <a:spcPts val="1000"/>
              </a:spcBef>
              <a:spcAft>
                <a:spcPts val="0"/>
              </a:spcAft>
              <a:buClr>
                <a:srgbClr val="000000"/>
              </a:buClr>
              <a:buSzPts val="2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talking about her own prejudice / seeing a filter on his letter / emotions seem to calm down / maybe he is telling the truth vs how I feel </a:t>
            </a:r>
            <a:endParaRPr b="1" sz="2000">
              <a:solidFill>
                <a:srgbClr val="000000"/>
              </a:solidFill>
              <a:highlight>
                <a:schemeClr val="lt1"/>
              </a:highlight>
              <a:latin typeface="Times New Roman"/>
              <a:ea typeface="Times New Roman"/>
              <a:cs typeface="Times New Roman"/>
              <a:sym typeface="Times New Roman"/>
            </a:endParaRPr>
          </a:p>
          <a:p>
            <a:pPr indent="-355600" lvl="0" marL="457200" rtl="0" algn="l">
              <a:spcBef>
                <a:spcPts val="0"/>
              </a:spcBef>
              <a:spcAft>
                <a:spcPts val="0"/>
              </a:spcAft>
              <a:buClr>
                <a:srgbClr val="000000"/>
              </a:buClr>
              <a:buSzPts val="2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Fine line between love &amp; hate / she feels something and disguises it / in reality has her own feelings (inspite of that) </a:t>
            </a:r>
            <a:endParaRPr b="1" sz="2000">
              <a:solidFill>
                <a:srgbClr val="000000"/>
              </a:solidFill>
              <a:highlight>
                <a:schemeClr val="lt1"/>
              </a:highlight>
              <a:latin typeface="Times New Roman"/>
              <a:ea typeface="Times New Roman"/>
              <a:cs typeface="Times New Roman"/>
              <a:sym typeface="Times New Roman"/>
            </a:endParaRPr>
          </a:p>
          <a:p>
            <a:pPr indent="-355600" lvl="0" marL="457200" rtl="0" algn="l">
              <a:spcBef>
                <a:spcPts val="0"/>
              </a:spcBef>
              <a:spcAft>
                <a:spcPts val="0"/>
              </a:spcAft>
              <a:buClr>
                <a:srgbClr val="000000"/>
              </a:buClr>
              <a:buSzPts val="2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Both feel the pressures of society / Elephant in the room because it will make other people upset </a:t>
            </a:r>
            <a:endParaRPr b="1" sz="2000">
              <a:solidFill>
                <a:srgbClr val="000000"/>
              </a:solidFill>
              <a:highlight>
                <a:schemeClr val="lt1"/>
              </a:highlight>
              <a:latin typeface="Times New Roman"/>
              <a:ea typeface="Times New Roman"/>
              <a:cs typeface="Times New Roman"/>
              <a:sym typeface="Times New Roman"/>
            </a:endParaRPr>
          </a:p>
          <a:p>
            <a:pPr indent="-355600" lvl="0" marL="457200" rtl="0" algn="l">
              <a:spcBef>
                <a:spcPts val="0"/>
              </a:spcBef>
              <a:spcAft>
                <a:spcPts val="0"/>
              </a:spcAft>
              <a:buClr>
                <a:srgbClr val="000000"/>
              </a:buClr>
              <a:buSzPts val="2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Darcy = rank matters / Elizabeth = self-respect / family </a:t>
            </a:r>
            <a:endParaRPr b="1" sz="2000">
              <a:solidFill>
                <a:srgbClr val="000000"/>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b7ac78ffe3_0_10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Prejudice &amp; Self Reflection</a:t>
            </a:r>
            <a:endParaRPr/>
          </a:p>
        </p:txBody>
      </p:sp>
      <p:sp>
        <p:nvSpPr>
          <p:cNvPr id="265" name="Google Shape;265;g2b7ac78ffe3_0_106"/>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a:bodyPr>
          <a:lstStyle/>
          <a:p>
            <a:pPr indent="482600" lvl="0" marL="0" rtl="0" algn="just">
              <a:lnSpc>
                <a:spcPct val="100000"/>
              </a:lnSpc>
              <a:spcBef>
                <a:spcPts val="200"/>
              </a:spcBef>
              <a:spcAft>
                <a:spcPts val="0"/>
              </a:spcAft>
              <a:buNone/>
            </a:pPr>
            <a:r>
              <a:rPr lang="en-US" sz="2200">
                <a:solidFill>
                  <a:srgbClr val="000000"/>
                </a:solidFill>
                <a:latin typeface="Times New Roman"/>
                <a:ea typeface="Times New Roman"/>
                <a:cs typeface="Times New Roman"/>
                <a:sym typeface="Times New Roman"/>
              </a:rPr>
              <a:t>She grew absolutely ashamed of herself. Of neither  Darcy nor Wickham could she think, without feeling that she had been blind, partial, prejudiced, absurd.</a:t>
            </a:r>
            <a:endParaRPr sz="2200">
              <a:solidFill>
                <a:srgbClr val="000000"/>
              </a:solidFill>
              <a:latin typeface="Times New Roman"/>
              <a:ea typeface="Times New Roman"/>
              <a:cs typeface="Times New Roman"/>
              <a:sym typeface="Times New Roman"/>
            </a:endParaRPr>
          </a:p>
          <a:p>
            <a:pPr indent="482600" lvl="0" marL="0" rtl="0" algn="just">
              <a:lnSpc>
                <a:spcPct val="100000"/>
              </a:lnSpc>
              <a:spcBef>
                <a:spcPts val="200"/>
              </a:spcBef>
              <a:spcAft>
                <a:spcPts val="0"/>
              </a:spcAft>
              <a:buNone/>
            </a:pPr>
            <a:r>
              <a:rPr lang="en-US" sz="2200">
                <a:solidFill>
                  <a:srgbClr val="000000"/>
                </a:solidFill>
                <a:latin typeface="Times New Roman"/>
                <a:ea typeface="Times New Roman"/>
                <a:cs typeface="Times New Roman"/>
                <a:sym typeface="Times New Roman"/>
              </a:rPr>
              <a:t>“How despicably have I acted!” she cried. “</a:t>
            </a:r>
            <a:r>
              <a:rPr lang="en-US" sz="2200">
                <a:solidFill>
                  <a:srgbClr val="000000"/>
                </a:solidFill>
                <a:highlight>
                  <a:srgbClr val="FFFF00"/>
                </a:highlight>
                <a:latin typeface="Times New Roman"/>
                <a:ea typeface="Times New Roman"/>
                <a:cs typeface="Times New Roman"/>
                <a:sym typeface="Times New Roman"/>
              </a:rPr>
              <a:t>I, who have prided myself on my discernment! I, who have valued myself on my abilities! who have often disdained the generous candour of my sister, and gratified my vanity in useless or blameless distrust. How humiliating is this discovery! Yet, how just a humiliation! </a:t>
            </a:r>
            <a:r>
              <a:rPr lang="en-US" sz="2200">
                <a:solidFill>
                  <a:srgbClr val="000000"/>
                </a:solidFill>
                <a:latin typeface="Times New Roman"/>
                <a:ea typeface="Times New Roman"/>
                <a:cs typeface="Times New Roman"/>
                <a:sym typeface="Times New Roman"/>
              </a:rPr>
              <a:t>Had I been in love, I could not have been more wretchedly blind. But vanity, not love, has been my folly. Pleased with the preference of one, and offended by the neglect of the other, on the very beginning of our acquaintance, </a:t>
            </a:r>
            <a:r>
              <a:rPr lang="en-US" sz="2200">
                <a:solidFill>
                  <a:srgbClr val="000000"/>
                </a:solidFill>
                <a:highlight>
                  <a:srgbClr val="FFFF00"/>
                </a:highlight>
                <a:latin typeface="Times New Roman"/>
                <a:ea typeface="Times New Roman"/>
                <a:cs typeface="Times New Roman"/>
                <a:sym typeface="Times New Roman"/>
              </a:rPr>
              <a:t>have courted prepossession and ignorance, and driven reason away where either were concerned. Till this moment, I never knew myself</a:t>
            </a:r>
            <a:r>
              <a:rPr lang="en-US" sz="2200">
                <a:solidFill>
                  <a:srgbClr val="000000"/>
                </a:solidFill>
                <a:latin typeface="Times New Roman"/>
                <a:ea typeface="Times New Roman"/>
                <a:cs typeface="Times New Roman"/>
                <a:sym typeface="Times New Roman"/>
              </a:rPr>
              <a:t>.” </a:t>
            </a:r>
            <a:r>
              <a:rPr lang="en-US" sz="2200">
                <a:latin typeface="Times New Roman"/>
                <a:ea typeface="Times New Roman"/>
                <a:cs typeface="Times New Roman"/>
                <a:sym typeface="Times New Roman"/>
              </a:rPr>
              <a:t>(p.201, Oxford p.155 - 156)</a:t>
            </a:r>
            <a:endParaRPr sz="2200">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Why is this told in first person? Why is it in dialogue? </a:t>
            </a:r>
            <a:endParaRPr sz="22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b7ac78ffe3_0_11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Mr. Darcy’s Letter</a:t>
            </a:r>
            <a:endParaRPr/>
          </a:p>
        </p:txBody>
      </p:sp>
      <p:sp>
        <p:nvSpPr>
          <p:cNvPr id="272" name="Google Shape;272;g2b7ac78ffe3_0_113"/>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92500" lnSpcReduction="20000"/>
          </a:bodyPr>
          <a:lstStyle/>
          <a:p>
            <a:pPr indent="0" lvl="0" marL="0" rtl="0" algn="l">
              <a:spcBef>
                <a:spcPts val="1000"/>
              </a:spcBef>
              <a:spcAft>
                <a:spcPts val="0"/>
              </a:spcAft>
              <a:buNone/>
            </a:pPr>
            <a:r>
              <a:rPr lang="en-US" sz="2200">
                <a:solidFill>
                  <a:srgbClr val="000000"/>
                </a:solidFill>
                <a:highlight>
                  <a:srgbClr val="FFFF00"/>
                </a:highlight>
                <a:latin typeface="Times New Roman"/>
                <a:ea typeface="Times New Roman"/>
                <a:cs typeface="Times New Roman"/>
                <a:sym typeface="Times New Roman"/>
              </a:rPr>
              <a:t>Mr. Darcy’s letter she was in a fair way of soon knowing by heart.</a:t>
            </a:r>
            <a:r>
              <a:rPr lang="en-US" sz="2200">
                <a:solidFill>
                  <a:srgbClr val="000000"/>
                </a:solidFill>
                <a:highlight>
                  <a:srgbClr val="FFFFFF"/>
                </a:highlight>
                <a:latin typeface="Times New Roman"/>
                <a:ea typeface="Times New Roman"/>
                <a:cs typeface="Times New Roman"/>
                <a:sym typeface="Times New Roman"/>
              </a:rPr>
              <a:t> </a:t>
            </a:r>
            <a:r>
              <a:rPr lang="en-US" sz="2200">
                <a:solidFill>
                  <a:srgbClr val="000000"/>
                </a:solidFill>
                <a:highlight>
                  <a:srgbClr val="FFFF00"/>
                </a:highlight>
                <a:latin typeface="Times New Roman"/>
                <a:ea typeface="Times New Roman"/>
                <a:cs typeface="Times New Roman"/>
                <a:sym typeface="Times New Roman"/>
              </a:rPr>
              <a:t>She studied every sentence; and her feelings towards its writer were at times widely different</a:t>
            </a:r>
            <a:r>
              <a:rPr lang="en-US" sz="2200">
                <a:solidFill>
                  <a:srgbClr val="000000"/>
                </a:solidFill>
                <a:highlight>
                  <a:srgbClr val="FFFFFF"/>
                </a:highlight>
                <a:latin typeface="Times New Roman"/>
                <a:ea typeface="Times New Roman"/>
                <a:cs typeface="Times New Roman"/>
                <a:sym typeface="Times New Roman"/>
              </a:rPr>
              <a:t>. When she remembered the style of his address, she was still full of indignation: but when she considered how unjustly she had condemned and upbraided him, </a:t>
            </a:r>
            <a:r>
              <a:rPr lang="en-US" sz="2200">
                <a:solidFill>
                  <a:srgbClr val="000000"/>
                </a:solidFill>
                <a:highlight>
                  <a:srgbClr val="FFFF00"/>
                </a:highlight>
                <a:latin typeface="Times New Roman"/>
                <a:ea typeface="Times New Roman"/>
                <a:cs typeface="Times New Roman"/>
                <a:sym typeface="Times New Roman"/>
              </a:rPr>
              <a:t>her anger was turned against herself;</a:t>
            </a:r>
            <a:r>
              <a:rPr lang="en-US" sz="2200">
                <a:solidFill>
                  <a:srgbClr val="000000"/>
                </a:solidFill>
                <a:highlight>
                  <a:srgbClr val="FFFFFF"/>
                </a:highlight>
                <a:latin typeface="Times New Roman"/>
                <a:ea typeface="Times New Roman"/>
                <a:cs typeface="Times New Roman"/>
                <a:sym typeface="Times New Roman"/>
              </a:rPr>
              <a:t> and his disappointed feelings became the object of compassion. </a:t>
            </a:r>
            <a:r>
              <a:rPr lang="en-US" sz="2200">
                <a:solidFill>
                  <a:srgbClr val="000000"/>
                </a:solidFill>
                <a:highlight>
                  <a:srgbClr val="FFFF00"/>
                </a:highlight>
                <a:latin typeface="Times New Roman"/>
                <a:ea typeface="Times New Roman"/>
                <a:cs typeface="Times New Roman"/>
                <a:sym typeface="Times New Roman"/>
              </a:rPr>
              <a:t>His attachment excited gratitude, his general character respect: but she could not approve him; nor could she for a moment repent her refusal, or feel the slightest inclination ever to see him again. </a:t>
            </a:r>
            <a:r>
              <a:rPr lang="en-US" sz="2200">
                <a:solidFill>
                  <a:srgbClr val="000000"/>
                </a:solidFill>
                <a:highlight>
                  <a:srgbClr val="FFFFFF"/>
                </a:highlight>
                <a:latin typeface="Times New Roman"/>
                <a:ea typeface="Times New Roman"/>
                <a:cs typeface="Times New Roman"/>
                <a:sym typeface="Times New Roman"/>
              </a:rPr>
              <a:t>In her own past behaviour, there was a constant source of vexation and regret: and in the unhappy defects of her family, a subject of yet heavier chagrin. (Oxford p.159)</a:t>
            </a:r>
            <a:endParaRPr sz="22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Why does she keep re-reading the letter? What significance does the letter hold, as a material object?</a:t>
            </a:r>
            <a:endParaRPr b="1" sz="2000">
              <a:solidFill>
                <a:srgbClr val="000000"/>
              </a:solidFill>
              <a:highlight>
                <a:schemeClr val="lt1"/>
              </a:highlight>
              <a:latin typeface="Times New Roman"/>
              <a:ea typeface="Times New Roman"/>
              <a:cs typeface="Times New Roman"/>
              <a:sym typeface="Times New Roman"/>
            </a:endParaRPr>
          </a:p>
          <a:p>
            <a:pPr indent="-346075" lvl="0" marL="457200" rtl="0" algn="l">
              <a:spcBef>
                <a:spcPts val="1000"/>
              </a:spcBef>
              <a:spcAft>
                <a:spcPts val="0"/>
              </a:spcAft>
              <a:buClr>
                <a:srgbClr val="000000"/>
              </a:buClr>
              <a:buSzPct val="100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different from everyone else / interested in him / justifying him to herself </a:t>
            </a:r>
            <a:endParaRPr b="1" sz="2000">
              <a:solidFill>
                <a:srgbClr val="000000"/>
              </a:solidFill>
              <a:highlight>
                <a:schemeClr val="lt1"/>
              </a:highlight>
              <a:latin typeface="Times New Roman"/>
              <a:ea typeface="Times New Roman"/>
              <a:cs typeface="Times New Roman"/>
              <a:sym typeface="Times New Roman"/>
            </a:endParaRPr>
          </a:p>
          <a:p>
            <a:pPr indent="-346075" lvl="0" marL="457200" rtl="0" algn="l">
              <a:spcBef>
                <a:spcPts val="0"/>
              </a:spcBef>
              <a:spcAft>
                <a:spcPts val="0"/>
              </a:spcAft>
              <a:buClr>
                <a:srgbClr val="000000"/>
              </a:buClr>
              <a:buSzPct val="100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Darcy is a hard person to understand / Letter = he actually makes sense / Letter validates him </a:t>
            </a:r>
            <a:endParaRPr b="1" sz="2000">
              <a:solidFill>
                <a:srgbClr val="000000"/>
              </a:solidFill>
              <a:highlight>
                <a:schemeClr val="lt1"/>
              </a:highlight>
              <a:latin typeface="Times New Roman"/>
              <a:ea typeface="Times New Roman"/>
              <a:cs typeface="Times New Roman"/>
              <a:sym typeface="Times New Roman"/>
            </a:endParaRPr>
          </a:p>
          <a:p>
            <a:pPr indent="-346075" lvl="0" marL="457200" rtl="0" algn="l">
              <a:spcBef>
                <a:spcPts val="0"/>
              </a:spcBef>
              <a:spcAft>
                <a:spcPts val="0"/>
              </a:spcAft>
              <a:buClr>
                <a:srgbClr val="000000"/>
              </a:buClr>
              <a:buSzPct val="100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The more she reads it, she likes him </a:t>
            </a:r>
            <a:endParaRPr b="1" sz="2000">
              <a:solidFill>
                <a:srgbClr val="000000"/>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g2b7ac78ffe3_0_14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8" name="Google Shape;278;g2b7ac78ffe3_0_146"/>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cap="flat" cmpd="sng" w="57150">
            <a:solidFill>
              <a:srgbClr val="C19A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9" name="Google Shape;279;g2b7ac78ffe3_0_146"/>
          <p:cNvSpPr txBox="1"/>
          <p:nvPr>
            <p:ph type="ctr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800"/>
              <a:buFont typeface="Arial"/>
              <a:buNone/>
            </a:pPr>
            <a:r>
              <a:rPr lang="en-US" sz="6800">
                <a:solidFill>
                  <a:srgbClr val="FFFFFF"/>
                </a:solidFill>
              </a:rPr>
              <a:t>Narrative Intrusion</a:t>
            </a:r>
            <a:endParaRPr/>
          </a:p>
        </p:txBody>
      </p:sp>
      <p:sp>
        <p:nvSpPr>
          <p:cNvPr id="280" name="Google Shape;280;g2b7ac78ffe3_0_146"/>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800"/>
              <a:buFont typeface="Arial"/>
              <a:buNone/>
            </a:pPr>
            <a:r>
              <a:rPr lang="en-US"/>
              <a:t>Character</a:t>
            </a:r>
            <a:endParaRPr/>
          </a:p>
        </p:txBody>
      </p:sp>
      <p:sp>
        <p:nvSpPr>
          <p:cNvPr id="96" name="Google Shape;96;p14"/>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fontScale="92500" lnSpcReduction="20000"/>
          </a:bodyPr>
          <a:lstStyle/>
          <a:p>
            <a:pPr indent="-215265" lvl="0" marL="228600" rtl="0" algn="l">
              <a:lnSpc>
                <a:spcPct val="110000"/>
              </a:lnSpc>
              <a:spcBef>
                <a:spcPts val="0"/>
              </a:spcBef>
              <a:spcAft>
                <a:spcPts val="0"/>
              </a:spcAft>
              <a:buClr>
                <a:schemeClr val="dk1"/>
              </a:buClr>
              <a:buSzPct val="100000"/>
              <a:buChar char="•"/>
            </a:pPr>
            <a:r>
              <a:rPr lang="en-US"/>
              <a:t>All of </a:t>
            </a:r>
            <a:r>
              <a:rPr i="1" lang="en-US"/>
              <a:t>[Pride and Prejudice’s]  </a:t>
            </a:r>
            <a:r>
              <a:rPr lang="en-US"/>
              <a:t>examples illustrate two different conceptions of character that coexist within Jane Austen: character as social being (a person is a character) and character as inner quality (a person </a:t>
            </a:r>
            <a:r>
              <a:rPr i="1" lang="en-US"/>
              <a:t>has </a:t>
            </a:r>
            <a:r>
              <a:rPr lang="en-US"/>
              <a:t>a character). The narrative structure that mediates between them is precisely asymmetry. Austen famously transforms the novel into a genre that abstracts elucidates, and diagnoses human characteristics: facilitating contrasts between inner qualities like “observation” and “temper.” </a:t>
            </a:r>
            <a:endParaRPr/>
          </a:p>
          <a:p>
            <a:pPr indent="-50800" lvl="0" marL="228600" rtl="0" algn="l">
              <a:lnSpc>
                <a:spcPct val="110000"/>
              </a:lnSpc>
              <a:spcBef>
                <a:spcPts val="1000"/>
              </a:spcBef>
              <a:spcAft>
                <a:spcPts val="0"/>
              </a:spcAft>
              <a:buClr>
                <a:schemeClr val="dk1"/>
              </a:buClr>
              <a:buSzPct val="100000"/>
              <a:buNone/>
            </a:pPr>
            <a:r>
              <a:t/>
            </a:r>
            <a:endParaRPr/>
          </a:p>
          <a:p>
            <a:pPr indent="0" lvl="0" marL="0" rtl="0" algn="l">
              <a:lnSpc>
                <a:spcPct val="110000"/>
              </a:lnSpc>
              <a:spcBef>
                <a:spcPts val="1000"/>
              </a:spcBef>
              <a:spcAft>
                <a:spcPts val="0"/>
              </a:spcAft>
              <a:buClr>
                <a:schemeClr val="dk1"/>
              </a:buClr>
              <a:buSzPct val="100000"/>
              <a:buNone/>
            </a:pPr>
            <a:r>
              <a:rPr lang="en-US"/>
              <a:t>One vs the Many – Alex Woloch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b7ac78ffe3_0_1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Narrator’s Commentary </a:t>
            </a:r>
            <a:endParaRPr/>
          </a:p>
        </p:txBody>
      </p:sp>
      <p:sp>
        <p:nvSpPr>
          <p:cNvPr id="287" name="Google Shape;287;g2b7ac78ffe3_0_126"/>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sz="2300">
                <a:solidFill>
                  <a:srgbClr val="000000"/>
                </a:solidFill>
                <a:highlight>
                  <a:srgbClr val="FFFF00"/>
                </a:highlight>
                <a:latin typeface="Times New Roman"/>
                <a:ea typeface="Times New Roman"/>
                <a:cs typeface="Times New Roman"/>
                <a:sym typeface="Times New Roman"/>
              </a:rPr>
              <a:t>Anxiety on Jane’s behalf was another prevailing concern; and Mr. Darcy’s explanation, by restoring Bingley to all her former good opinion, heightened the sense of what Jane had lost.</a:t>
            </a:r>
            <a:r>
              <a:rPr lang="en-US" sz="2300">
                <a:solidFill>
                  <a:srgbClr val="000000"/>
                </a:solidFill>
                <a:highlight>
                  <a:srgbClr val="FFFFFF"/>
                </a:highlight>
                <a:latin typeface="Times New Roman"/>
                <a:ea typeface="Times New Roman"/>
                <a:cs typeface="Times New Roman"/>
                <a:sym typeface="Times New Roman"/>
              </a:rPr>
              <a:t> His affection was proved to have been sincere, and his conduct cleared of all blame, unless any could attach to the implicitness of his confidence in his friend. How grievous then was the thought that, of a situation so desirable in every respect, so replete with advantage, </a:t>
            </a:r>
            <a:r>
              <a:rPr lang="en-US" sz="2300">
                <a:solidFill>
                  <a:srgbClr val="000000"/>
                </a:solidFill>
                <a:highlight>
                  <a:srgbClr val="FFFF00"/>
                </a:highlight>
                <a:latin typeface="Times New Roman"/>
                <a:ea typeface="Times New Roman"/>
                <a:cs typeface="Times New Roman"/>
                <a:sym typeface="Times New Roman"/>
              </a:rPr>
              <a:t>so promising for happiness, Jane had been deprived, by the folly and indecorum of her own family!</a:t>
            </a:r>
            <a:r>
              <a:rPr lang="en-US" sz="2300">
                <a:solidFill>
                  <a:srgbClr val="000000"/>
                </a:solidFill>
                <a:highlight>
                  <a:srgbClr val="FFFFFF"/>
                </a:highlight>
                <a:latin typeface="Times New Roman"/>
                <a:ea typeface="Times New Roman"/>
                <a:cs typeface="Times New Roman"/>
                <a:sym typeface="Times New Roman"/>
              </a:rPr>
              <a:t> (207, </a:t>
            </a:r>
            <a:r>
              <a:rPr lang="en-US" sz="2300">
                <a:solidFill>
                  <a:srgbClr val="000000"/>
                </a:solidFill>
                <a:highlight>
                  <a:srgbClr val="FFFFFF"/>
                </a:highlight>
                <a:latin typeface="Times New Roman"/>
                <a:ea typeface="Times New Roman"/>
                <a:cs typeface="Times New Roman"/>
                <a:sym typeface="Times New Roman"/>
              </a:rPr>
              <a:t>Oxford p. 159 - 160</a:t>
            </a:r>
            <a:r>
              <a:rPr lang="en-US" sz="2300">
                <a:solidFill>
                  <a:srgbClr val="000000"/>
                </a:solidFill>
                <a:highlight>
                  <a:srgbClr val="FFFFFF"/>
                </a:highlight>
                <a:latin typeface="Times New Roman"/>
                <a:ea typeface="Times New Roman"/>
                <a:cs typeface="Times New Roman"/>
                <a:sym typeface="Times New Roman"/>
              </a:rPr>
              <a:t>)</a:t>
            </a:r>
            <a:endParaRPr sz="23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t/>
            </a:r>
            <a:endParaRPr sz="2300">
              <a:solidFill>
                <a:srgbClr val="00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b="1" lang="en-US" sz="2000">
                <a:solidFill>
                  <a:srgbClr val="000000"/>
                </a:solidFill>
                <a:highlight>
                  <a:schemeClr val="lt1"/>
                </a:highlight>
                <a:latin typeface="Times New Roman"/>
                <a:ea typeface="Times New Roman"/>
                <a:cs typeface="Times New Roman"/>
                <a:sym typeface="Times New Roman"/>
              </a:rPr>
              <a:t>Discussion Question: What do we make of the narrative voice here? </a:t>
            </a:r>
            <a:endParaRPr b="1" sz="2000">
              <a:solidFill>
                <a:srgbClr val="000000"/>
              </a:solidFill>
              <a:highlight>
                <a:schemeClr val="lt1"/>
              </a:highlight>
              <a:latin typeface="Times New Roman"/>
              <a:ea typeface="Times New Roman"/>
              <a:cs typeface="Times New Roman"/>
              <a:sym typeface="Times New Roman"/>
            </a:endParaRPr>
          </a:p>
          <a:p>
            <a:pPr indent="-355600" lvl="0" marL="457200" rtl="0" algn="l">
              <a:spcBef>
                <a:spcPts val="1000"/>
              </a:spcBef>
              <a:spcAft>
                <a:spcPts val="0"/>
              </a:spcAft>
              <a:buClr>
                <a:srgbClr val="000000"/>
              </a:buClr>
              <a:buSzPts val="2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logical commentary / Elizabeth is so involved </a:t>
            </a:r>
            <a:endParaRPr b="1" sz="2000">
              <a:solidFill>
                <a:srgbClr val="000000"/>
              </a:solidFill>
              <a:highlight>
                <a:schemeClr val="lt1"/>
              </a:highlight>
              <a:latin typeface="Times New Roman"/>
              <a:ea typeface="Times New Roman"/>
              <a:cs typeface="Times New Roman"/>
              <a:sym typeface="Times New Roman"/>
            </a:endParaRPr>
          </a:p>
          <a:p>
            <a:pPr indent="-355600" lvl="0" marL="457200" rtl="0" algn="l">
              <a:spcBef>
                <a:spcPts val="0"/>
              </a:spcBef>
              <a:spcAft>
                <a:spcPts val="0"/>
              </a:spcAft>
              <a:buClr>
                <a:srgbClr val="000000"/>
              </a:buClr>
              <a:buSzPts val="2000"/>
              <a:buFont typeface="Times New Roman"/>
              <a:buChar char="●"/>
            </a:pPr>
            <a:r>
              <a:rPr b="1" lang="en-US" sz="2000">
                <a:solidFill>
                  <a:srgbClr val="000000"/>
                </a:solidFill>
                <a:highlight>
                  <a:schemeClr val="lt1"/>
                </a:highlight>
                <a:latin typeface="Times New Roman"/>
                <a:ea typeface="Times New Roman"/>
                <a:cs typeface="Times New Roman"/>
                <a:sym typeface="Times New Roman"/>
              </a:rPr>
              <a:t>Objective perspective / Jane lost a lot → due to her own family </a:t>
            </a:r>
            <a:endParaRPr b="1" sz="2000">
              <a:solidFill>
                <a:srgbClr val="000000"/>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684988f188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Character defined by the OED</a:t>
            </a:r>
            <a:endParaRPr/>
          </a:p>
        </p:txBody>
      </p:sp>
      <p:sp>
        <p:nvSpPr>
          <p:cNvPr id="103" name="Google Shape;103;g2684988f188_0_0"/>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374650" lvl="0" marL="457200" rtl="0" algn="l">
              <a:lnSpc>
                <a:spcPct val="110000"/>
              </a:lnSpc>
              <a:spcBef>
                <a:spcPts val="1000"/>
              </a:spcBef>
              <a:spcAft>
                <a:spcPts val="0"/>
              </a:spcAft>
              <a:buClr>
                <a:srgbClr val="000000"/>
              </a:buClr>
              <a:buSzPts val="2300"/>
              <a:buFont typeface="Lora"/>
              <a:buChar char="●"/>
            </a:pPr>
            <a:r>
              <a:rPr lang="en-US" sz="2300">
                <a:solidFill>
                  <a:srgbClr val="000000"/>
                </a:solidFill>
                <a:highlight>
                  <a:srgbClr val="FFFFFF"/>
                </a:highlight>
                <a:latin typeface="Lora"/>
                <a:ea typeface="Lora"/>
                <a:cs typeface="Lora"/>
                <a:sym typeface="Lora"/>
              </a:rPr>
              <a:t>Moral and mental qualities strongly developed or strikingly displayed; distinct or distinguished personality.</a:t>
            </a:r>
            <a:endParaRPr sz="2300">
              <a:solidFill>
                <a:srgbClr val="000000"/>
              </a:solidFill>
              <a:highlight>
                <a:srgbClr val="FFFFFF"/>
              </a:highlight>
              <a:latin typeface="Lora"/>
              <a:ea typeface="Lora"/>
              <a:cs typeface="Lora"/>
              <a:sym typeface="Lora"/>
            </a:endParaRPr>
          </a:p>
          <a:p>
            <a:pPr indent="-374650" lvl="0" marL="457200" rtl="0" algn="l">
              <a:lnSpc>
                <a:spcPct val="110000"/>
              </a:lnSpc>
              <a:spcBef>
                <a:spcPts val="0"/>
              </a:spcBef>
              <a:spcAft>
                <a:spcPts val="0"/>
              </a:spcAft>
              <a:buClr>
                <a:srgbClr val="000000"/>
              </a:buClr>
              <a:buSzPts val="2300"/>
              <a:buFont typeface="Lora"/>
              <a:buChar char="●"/>
            </a:pPr>
            <a:r>
              <a:rPr lang="en-US" sz="2300">
                <a:solidFill>
                  <a:srgbClr val="000000"/>
                </a:solidFill>
                <a:highlight>
                  <a:srgbClr val="FFFFFF"/>
                </a:highlight>
                <a:latin typeface="Lora"/>
                <a:ea typeface="Lora"/>
                <a:cs typeface="Lora"/>
                <a:sym typeface="Lora"/>
              </a:rPr>
              <a:t>The sum of the moral and mental qualities which distinguish an individual or a people, viewed as a homogeneous whole; a person's or group's individuality deriving from environment, culture, experience, etc.; mental or moral constitution, personality.</a:t>
            </a:r>
            <a:endParaRPr sz="2300">
              <a:solidFill>
                <a:srgbClr val="000000"/>
              </a:solidFill>
              <a:highlight>
                <a:srgbClr val="FFFFFF"/>
              </a:highlight>
              <a:latin typeface="Lora"/>
              <a:ea typeface="Lora"/>
              <a:cs typeface="Lora"/>
              <a:sym typeface="Lora"/>
            </a:endParaRPr>
          </a:p>
          <a:p>
            <a:pPr indent="-374650" lvl="0" marL="457200" rtl="0" algn="l">
              <a:lnSpc>
                <a:spcPct val="110000"/>
              </a:lnSpc>
              <a:spcBef>
                <a:spcPts val="0"/>
              </a:spcBef>
              <a:spcAft>
                <a:spcPts val="0"/>
              </a:spcAft>
              <a:buClr>
                <a:srgbClr val="000000"/>
              </a:buClr>
              <a:buSzPts val="2300"/>
              <a:buFont typeface="Lora"/>
              <a:buChar char="●"/>
            </a:pPr>
            <a:r>
              <a:rPr lang="en-US" sz="2300">
                <a:solidFill>
                  <a:srgbClr val="000000"/>
                </a:solidFill>
                <a:highlight>
                  <a:srgbClr val="FFFFFF"/>
                </a:highlight>
                <a:latin typeface="Lora"/>
                <a:ea typeface="Lora"/>
                <a:cs typeface="Lora"/>
                <a:sym typeface="Lora"/>
              </a:rPr>
              <a:t>Personality, esp. strong personality, as suggested by an aspect of a person's appearance, or in a representation of a person.</a:t>
            </a:r>
            <a:endParaRPr sz="2300">
              <a:solidFill>
                <a:srgbClr val="000000"/>
              </a:solidFill>
              <a:highlight>
                <a:srgbClr val="FFFFFF"/>
              </a:highlight>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b713a1f433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Free Indirect Discourse (FID)</a:t>
            </a:r>
            <a:endParaRPr/>
          </a:p>
        </p:txBody>
      </p:sp>
      <p:sp>
        <p:nvSpPr>
          <p:cNvPr id="110" name="Google Shape;110;g2b713a1f433_0_0"/>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50000"/>
              </a:lnSpc>
              <a:spcBef>
                <a:spcPts val="1000"/>
              </a:spcBef>
              <a:spcAft>
                <a:spcPts val="0"/>
              </a:spcAft>
              <a:buSzPts val="2800"/>
              <a:buNone/>
            </a:pPr>
            <a:r>
              <a:rPr lang="en-US" sz="1800">
                <a:solidFill>
                  <a:schemeClr val="dk1"/>
                </a:solidFill>
                <a:latin typeface="Merriweather"/>
                <a:ea typeface="Merriweather"/>
                <a:cs typeface="Merriweather"/>
                <a:sym typeface="Merriweather"/>
              </a:rPr>
              <a:t>Free indirect discourse (FID) is a narrative technique in which the narrator’s third-person voice is infused with the first-person voice of the character without indicators, such as "she said" or "I thought.</a:t>
            </a:r>
            <a:endParaRPr sz="1800">
              <a:solidFill>
                <a:schemeClr val="dk1"/>
              </a:solidFill>
              <a:latin typeface="Merriweather"/>
              <a:ea typeface="Merriweather"/>
              <a:cs typeface="Merriweather"/>
              <a:sym typeface="Merriweather"/>
            </a:endParaRPr>
          </a:p>
          <a:p>
            <a:pPr indent="0" lvl="0" marL="0" rtl="0" algn="l">
              <a:lnSpc>
                <a:spcPct val="150000"/>
              </a:lnSpc>
              <a:spcBef>
                <a:spcPts val="1000"/>
              </a:spcBef>
              <a:spcAft>
                <a:spcPts val="0"/>
              </a:spcAft>
              <a:buSzPts val="2800"/>
              <a:buNone/>
            </a:pPr>
            <a:r>
              <a:rPr lang="en-US" sz="1800">
                <a:solidFill>
                  <a:srgbClr val="292C2E"/>
                </a:solidFill>
                <a:latin typeface="Merriweather"/>
                <a:ea typeface="Merriweather"/>
                <a:cs typeface="Merriweather"/>
                <a:sym typeface="Merriweather"/>
              </a:rPr>
              <a:t>The narrator has access to the thoughts and feelings of the characters and describes these to the reader. The narrator of the novel also frequently adds commentary about characters and their actions, which shapes the reader’s perception. </a:t>
            </a:r>
            <a:endParaRPr sz="1800">
              <a:solidFill>
                <a:srgbClr val="292C2E"/>
              </a:solidFill>
              <a:latin typeface="Merriweather"/>
              <a:ea typeface="Merriweather"/>
              <a:cs typeface="Merriweather"/>
              <a:sym typeface="Merriweather"/>
            </a:endParaRPr>
          </a:p>
          <a:p>
            <a:pPr indent="0" lvl="0" marL="0" rtl="0" algn="l">
              <a:lnSpc>
                <a:spcPct val="150000"/>
              </a:lnSpc>
              <a:spcBef>
                <a:spcPts val="1000"/>
              </a:spcBef>
              <a:spcAft>
                <a:spcPts val="0"/>
              </a:spcAft>
              <a:buSzPts val="2800"/>
              <a:buNone/>
            </a:pPr>
            <a:r>
              <a:rPr lang="en-US" sz="1800">
                <a:solidFill>
                  <a:srgbClr val="292C2E"/>
                </a:solidFill>
                <a:latin typeface="Merriweather"/>
                <a:ea typeface="Merriweather"/>
                <a:cs typeface="Merriweather"/>
                <a:sym typeface="Merriweather"/>
              </a:rPr>
              <a:t>For example, at the start of the novel the narrator describes Mrs. Bennet as “a woman of mean understanding, little information, and uncertain temper.” Although the narrator has access to every character’s interior life, the novel’s events are usually told from Elizabeth’s point of view.</a:t>
            </a:r>
            <a:endParaRPr sz="1800">
              <a:solidFill>
                <a:schemeClr val="dk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684a0b3fa3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Effect of the FID </a:t>
            </a:r>
            <a:endParaRPr/>
          </a:p>
        </p:txBody>
      </p:sp>
      <p:sp>
        <p:nvSpPr>
          <p:cNvPr id="117" name="Google Shape;117;g2684a0b3fa3_0_6"/>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406400" lvl="0" marL="457200" rtl="0" algn="l">
              <a:lnSpc>
                <a:spcPct val="110000"/>
              </a:lnSpc>
              <a:spcBef>
                <a:spcPts val="1000"/>
              </a:spcBef>
              <a:spcAft>
                <a:spcPts val="0"/>
              </a:spcAft>
              <a:buSzPts val="2800"/>
              <a:buChar char="●"/>
            </a:pPr>
            <a:r>
              <a:rPr lang="en-US"/>
              <a:t>gossipy best friend = narrator </a:t>
            </a:r>
            <a:endParaRPr/>
          </a:p>
          <a:p>
            <a:pPr indent="-406400" lvl="0" marL="457200" rtl="0" algn="l">
              <a:lnSpc>
                <a:spcPct val="110000"/>
              </a:lnSpc>
              <a:spcBef>
                <a:spcPts val="0"/>
              </a:spcBef>
              <a:spcAft>
                <a:spcPts val="0"/>
              </a:spcAft>
              <a:buSzPts val="2800"/>
              <a:buChar char="●"/>
            </a:pPr>
            <a:r>
              <a:rPr lang="en-US"/>
              <a:t>get part of the inside world</a:t>
            </a:r>
            <a:endParaRPr/>
          </a:p>
          <a:p>
            <a:pPr indent="-406400" lvl="0" marL="457200" rtl="0" algn="l">
              <a:lnSpc>
                <a:spcPct val="110000"/>
              </a:lnSpc>
              <a:spcBef>
                <a:spcPts val="0"/>
              </a:spcBef>
              <a:spcAft>
                <a:spcPts val="0"/>
              </a:spcAft>
              <a:buSzPts val="2800"/>
              <a:buChar char="●"/>
            </a:pPr>
            <a:r>
              <a:rPr lang="en-US"/>
              <a:t>goes into the story </a:t>
            </a:r>
            <a:endParaRPr/>
          </a:p>
          <a:p>
            <a:pPr indent="-406400" lvl="0" marL="457200" rtl="0" algn="l">
              <a:lnSpc>
                <a:spcPct val="110000"/>
              </a:lnSpc>
              <a:spcBef>
                <a:spcPts val="0"/>
              </a:spcBef>
              <a:spcAft>
                <a:spcPts val="0"/>
              </a:spcAft>
              <a:buSzPts val="2800"/>
              <a:buChar char="●"/>
            </a:pPr>
            <a:r>
              <a:rPr lang="en-US"/>
              <a:t>pulling the curtain back → familiar background in the polite society </a:t>
            </a:r>
            <a:endParaRPr/>
          </a:p>
          <a:p>
            <a:pPr indent="-406400" lvl="0" marL="457200" rtl="0" algn="l">
              <a:lnSpc>
                <a:spcPct val="110000"/>
              </a:lnSpc>
              <a:spcBef>
                <a:spcPts val="0"/>
              </a:spcBef>
              <a:spcAft>
                <a:spcPts val="0"/>
              </a:spcAft>
              <a:buSzPts val="2800"/>
              <a:buChar char="●"/>
            </a:pPr>
            <a:r>
              <a:rPr lang="en-US"/>
              <a:t>how stories would be told verbally vs formal world </a:t>
            </a:r>
            <a:endParaRPr/>
          </a:p>
          <a:p>
            <a:pPr indent="-381000" lvl="1" marL="914400" rtl="0" algn="l">
              <a:lnSpc>
                <a:spcPct val="110000"/>
              </a:lnSpc>
              <a:spcBef>
                <a:spcPts val="0"/>
              </a:spcBef>
              <a:spcAft>
                <a:spcPts val="0"/>
              </a:spcAft>
              <a:buSzPts val="2400"/>
              <a:buChar char="○"/>
            </a:pPr>
            <a:r>
              <a:rPr lang="en-US"/>
              <a:t>anecdotes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b7ac78ffe3_0_0"/>
          <p:cNvSpPr txBox="1"/>
          <p:nvPr>
            <p:ph type="title"/>
          </p:nvPr>
        </p:nvSpPr>
        <p:spPr>
          <a:xfrm>
            <a:off x="415678" y="1108209"/>
            <a:ext cx="9351300" cy="49668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SzPts val="990"/>
              <a:buNone/>
            </a:pPr>
            <a:r>
              <a:rPr lang="en-US" sz="7300"/>
              <a:t>Thoughts on Copeland’s Money?</a:t>
            </a:r>
            <a:endParaRPr sz="7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b7ac78ffe3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Copeland’s Money</a:t>
            </a:r>
            <a:endParaRPr/>
          </a:p>
        </p:txBody>
      </p:sp>
      <p:sp>
        <p:nvSpPr>
          <p:cNvPr id="130" name="Google Shape;130;g2b7ac78ffe3_0_6"/>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62500" lnSpcReduction="20000"/>
          </a:bodyPr>
          <a:lstStyle/>
          <a:p>
            <a:pPr indent="-339725" lvl="0" marL="457200" rtl="0" algn="l">
              <a:spcBef>
                <a:spcPts val="1000"/>
              </a:spcBef>
              <a:spcAft>
                <a:spcPts val="0"/>
              </a:spcAft>
              <a:buSzPct val="100000"/>
              <a:buChar char="●"/>
            </a:pPr>
            <a:r>
              <a:rPr lang="en-US"/>
              <a:t>It may, in fact, surprise some readers to know that Jane Austen does not write as a member of the landed gentry, or as a </a:t>
            </a:r>
            <a:r>
              <a:rPr lang="en-US"/>
              <a:t>representative</a:t>
            </a:r>
            <a:r>
              <a:rPr lang="en-US"/>
              <a:t> of the proprietors of such piles as Pemberley, Netherfield, Rosings, Norwood, Mansfield Park, Southerton, Donwell Abbey, Kellynch Hall, or any other of the imagined great houses of her novels, </a:t>
            </a:r>
            <a:r>
              <a:rPr lang="en-US">
                <a:highlight>
                  <a:srgbClr val="FFFF00"/>
                </a:highlight>
              </a:rPr>
              <a:t>but as a member of a somewhat humbler rank that the historian David Spring calls the ‘pseudo-gentry</a:t>
            </a:r>
            <a:r>
              <a:rPr lang="en-US"/>
              <a:t>’: t</a:t>
            </a:r>
            <a:r>
              <a:rPr lang="en-US">
                <a:highlight>
                  <a:srgbClr val="FFFF00"/>
                </a:highlight>
              </a:rPr>
              <a:t>hat is, a group of upper professional families living in the country</a:t>
            </a:r>
            <a:r>
              <a:rPr lang="en-US"/>
              <a:t> - clergyman or barristers, for example, or officers in the army and navy, retired </a:t>
            </a:r>
            <a:r>
              <a:rPr i="1" lang="en-US"/>
              <a:t>rentiers</a:t>
            </a:r>
            <a:r>
              <a:rPr lang="en-US"/>
              <a:t>, great merchants - allied by kinship and social ties, and by social aspirations as well, to their landed gentry neighbors, but different in an essential economic condition: </a:t>
            </a:r>
            <a:r>
              <a:rPr lang="en-US">
                <a:highlight>
                  <a:srgbClr val="FFFF00"/>
                </a:highlight>
              </a:rPr>
              <a:t>they do not themselves </a:t>
            </a:r>
            <a:r>
              <a:rPr lang="en-US">
                <a:highlight>
                  <a:srgbClr val="FFFF00"/>
                </a:highlight>
              </a:rPr>
              <a:t>possess</a:t>
            </a:r>
            <a:r>
              <a:rPr lang="en-US">
                <a:highlight>
                  <a:srgbClr val="FFFF00"/>
                </a:highlight>
              </a:rPr>
              <a:t> the power and </a:t>
            </a:r>
            <a:r>
              <a:rPr lang="en-US">
                <a:highlight>
                  <a:srgbClr val="FFFF00"/>
                </a:highlight>
              </a:rPr>
              <a:t>wealth</a:t>
            </a:r>
            <a:r>
              <a:rPr lang="en-US">
                <a:highlight>
                  <a:srgbClr val="FFFF00"/>
                </a:highlight>
              </a:rPr>
              <a:t> invested in the ownership of land, but depend upon earned incomes.</a:t>
            </a:r>
            <a:endParaRPr>
              <a:highlight>
                <a:srgbClr val="FFFF00"/>
              </a:highlight>
            </a:endParaRPr>
          </a:p>
          <a:p>
            <a:pPr indent="-339725" lvl="0" marL="457200" rtl="0" algn="l">
              <a:spcBef>
                <a:spcPts val="0"/>
              </a:spcBef>
              <a:spcAft>
                <a:spcPts val="0"/>
              </a:spcAft>
              <a:buSzPct val="100000"/>
              <a:buChar char="●"/>
            </a:pPr>
            <a:r>
              <a:rPr lang="en-US"/>
              <a:t>Nevertheless, they </a:t>
            </a:r>
            <a:r>
              <a:rPr i="1" lang="en-US"/>
              <a:t>are </a:t>
            </a:r>
            <a:r>
              <a:rPr lang="en-US"/>
              <a:t>gentry of a sort, Spring notes wryly, ‘</a:t>
            </a:r>
            <a:r>
              <a:rPr lang="en-US">
                <a:highlight>
                  <a:srgbClr val="FFFF00"/>
                </a:highlight>
              </a:rPr>
              <a:t>primarily because they sought strenuously to be taken for gentry’, through the acquisition if the manners, the education, and the same markers of station as their landed-gentry neighbours.</a:t>
            </a:r>
            <a:r>
              <a:rPr lang="en-US"/>
              <a:t> </a:t>
            </a:r>
            <a:endParaRPr/>
          </a:p>
          <a:p>
            <a:pPr indent="-339725" lvl="0" marL="457200" rtl="0" algn="l">
              <a:spcBef>
                <a:spcPts val="0"/>
              </a:spcBef>
              <a:spcAft>
                <a:spcPts val="0"/>
              </a:spcAft>
              <a:buSzPct val="100000"/>
              <a:buChar char="●"/>
            </a:pPr>
            <a:r>
              <a:rPr lang="en-US"/>
              <a:t>The consequence of such aspirations, however, presents this class with a two fold economic burden: </a:t>
            </a:r>
            <a:r>
              <a:rPr lang="en-US">
                <a:highlight>
                  <a:srgbClr val="FFFF00"/>
                </a:highlight>
              </a:rPr>
              <a:t>first, of course, the need to pay for the necessary markers of their genteel </a:t>
            </a:r>
            <a:r>
              <a:rPr lang="en-US">
                <a:highlight>
                  <a:srgbClr val="FFFF00"/>
                </a:highlight>
              </a:rPr>
              <a:t>appearance; and, second, the need to soften the inherent weakness of their economic position: with the loss of the breadwinner, there is the loss of his income as well. </a:t>
            </a:r>
            <a:endParaRPr>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b7ac78ffe3_0_1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Copeland’s Money</a:t>
            </a:r>
            <a:endParaRPr/>
          </a:p>
        </p:txBody>
      </p:sp>
      <p:sp>
        <p:nvSpPr>
          <p:cNvPr id="137" name="Google Shape;137;g2b7ac78ffe3_0_12"/>
          <p:cNvSpPr txBox="1"/>
          <p:nvPr>
            <p:ph idx="1" type="body"/>
          </p:nvPr>
        </p:nvSpPr>
        <p:spPr>
          <a:xfrm>
            <a:off x="838200" y="1929384"/>
            <a:ext cx="10515600" cy="4251900"/>
          </a:xfrm>
          <a:prstGeom prst="rect">
            <a:avLst/>
          </a:prstGeom>
        </p:spPr>
        <p:txBody>
          <a:bodyPr anchorCtr="0" anchor="t" bIns="45700" lIns="91425" spcFirstLastPara="1" rIns="91425" wrap="square" tIns="45700">
            <a:normAutofit fontScale="70000" lnSpcReduction="10000"/>
          </a:bodyPr>
          <a:lstStyle/>
          <a:p>
            <a:pPr indent="-353060" lvl="0" marL="457200" rtl="0" algn="l">
              <a:spcBef>
                <a:spcPts val="1000"/>
              </a:spcBef>
              <a:spcAft>
                <a:spcPts val="0"/>
              </a:spcAft>
              <a:buSzPct val="100000"/>
              <a:buChar char="●"/>
            </a:pPr>
            <a:r>
              <a:rPr lang="en-US"/>
              <a:t>As a consequence, </a:t>
            </a:r>
            <a:r>
              <a:rPr lang="en-US">
                <a:highlight>
                  <a:srgbClr val="FFFF00"/>
                </a:highlight>
              </a:rPr>
              <a:t>money</a:t>
            </a:r>
            <a:r>
              <a:rPr lang="en-US">
                <a:highlight>
                  <a:srgbClr val="FFFF00"/>
                </a:highlight>
              </a:rPr>
              <a:t>, especially money as spendable income, is the love-tipped arrow aimed at the hearts of Jane Austen’s heroines and her readers</a:t>
            </a:r>
            <a:r>
              <a:rPr lang="en-US"/>
              <a:t>: first of all, for its power to acquire the </a:t>
            </a:r>
            <a:r>
              <a:rPr lang="en-US">
                <a:highlight>
                  <a:srgbClr val="FFFF00"/>
                </a:highlight>
              </a:rPr>
              <a:t>material goods that can support the all-important signs of her rank’s claims to genteel station;</a:t>
            </a:r>
            <a:r>
              <a:rPr lang="en-US"/>
              <a:t> second, as the prod of anxiety that focuses its own potential for loss.</a:t>
            </a:r>
            <a:endParaRPr/>
          </a:p>
          <a:p>
            <a:pPr indent="-353060" lvl="0" marL="457200" rtl="0" algn="l">
              <a:spcBef>
                <a:spcPts val="0"/>
              </a:spcBef>
              <a:spcAft>
                <a:spcPts val="0"/>
              </a:spcAft>
              <a:buSzPct val="100000"/>
              <a:buChar char="●"/>
            </a:pPr>
            <a:r>
              <a:rPr lang="en-US"/>
              <a:t>In her novels, Austen approaches the subject, money, from three different, but related, </a:t>
            </a:r>
            <a:r>
              <a:rPr lang="en-US"/>
              <a:t>points</a:t>
            </a:r>
            <a:r>
              <a:rPr lang="en-US"/>
              <a:t> of view:</a:t>
            </a:r>
            <a:endParaRPr/>
          </a:p>
          <a:p>
            <a:pPr indent="-335280" lvl="1" marL="914400" rtl="0" algn="l">
              <a:spcBef>
                <a:spcPts val="0"/>
              </a:spcBef>
              <a:spcAft>
                <a:spcPts val="0"/>
              </a:spcAft>
              <a:buSzPct val="100000"/>
              <a:buChar char="○"/>
            </a:pPr>
            <a:r>
              <a:rPr lang="en-US"/>
              <a:t> First, </a:t>
            </a:r>
            <a:r>
              <a:rPr lang="en-US">
                <a:highlight>
                  <a:srgbClr val="FFFF00"/>
                </a:highlight>
              </a:rPr>
              <a:t>as a member of the pseudo-gentry</a:t>
            </a:r>
            <a:r>
              <a:rPr lang="en-US"/>
              <a:t>, that is to say, the upper-professional ranks of her rural society; </a:t>
            </a:r>
            <a:endParaRPr/>
          </a:p>
          <a:p>
            <a:pPr indent="-335280" lvl="1" marL="914400" rtl="0" algn="l">
              <a:spcBef>
                <a:spcPts val="0"/>
              </a:spcBef>
              <a:spcAft>
                <a:spcPts val="0"/>
              </a:spcAft>
              <a:buSzPct val="100000"/>
              <a:buChar char="○"/>
            </a:pPr>
            <a:r>
              <a:rPr lang="en-US"/>
              <a:t>second, </a:t>
            </a:r>
            <a:r>
              <a:rPr lang="en-US">
                <a:highlight>
                  <a:srgbClr val="FFFF00"/>
                </a:highlight>
              </a:rPr>
              <a:t>as a woman in that society</a:t>
            </a:r>
            <a:r>
              <a:rPr lang="en-US"/>
              <a:t>; severely handicapped by law and custom from possessing significant power over money; </a:t>
            </a:r>
            <a:endParaRPr/>
          </a:p>
          <a:p>
            <a:pPr indent="-335280" lvl="1" marL="914400" rtl="0" algn="l">
              <a:spcBef>
                <a:spcPts val="0"/>
              </a:spcBef>
              <a:spcAft>
                <a:spcPts val="0"/>
              </a:spcAft>
              <a:buSzPct val="100000"/>
              <a:buChar char="○"/>
            </a:pPr>
            <a:r>
              <a:rPr lang="en-US"/>
              <a:t>finally, </a:t>
            </a:r>
            <a:r>
              <a:rPr lang="en-US">
                <a:highlight>
                  <a:srgbClr val="FFFF00"/>
                </a:highlight>
              </a:rPr>
              <a:t>as a novelist who joins other women </a:t>
            </a:r>
            <a:r>
              <a:rPr lang="en-US"/>
              <a:t>novelists in a larger conversation about money.</a:t>
            </a:r>
            <a:endParaRPr/>
          </a:p>
          <a:p>
            <a:pPr indent="-353060" lvl="0" marL="457200" rtl="0" algn="l">
              <a:spcBef>
                <a:spcPts val="0"/>
              </a:spcBef>
              <a:spcAft>
                <a:spcPts val="0"/>
              </a:spcAft>
              <a:buSzPct val="100000"/>
              <a:buChar char="●"/>
            </a:pPr>
            <a:r>
              <a:rPr lang="en-US"/>
              <a:t>And, as Jan Fergus reminds us in this volume, novel writing is itself an economic activity, with money the importunate force that moves this conversation along.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2024-01-31T20:40:35Z</dcterms:created>
  <dc:creator>Microsoft Office User</dc:creator>
</cp:coreProperties>
</file>