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embeddedFontLst>
    <p:embeddedFont>
      <p:font typeface="Roboto"/>
      <p:regular r:id="rId42"/>
      <p:bold r:id="rId43"/>
      <p:italic r:id="rId44"/>
      <p:boldItalic r:id="rId45"/>
    </p:embeddedFont>
    <p:embeddedFont>
      <p:font typeface="Lora"/>
      <p:regular r:id="rId46"/>
      <p:bold r:id="rId47"/>
      <p:italic r:id="rId48"/>
      <p:boldItalic r:id="rId49"/>
    </p:embeddedFont>
    <p:embeddedFont>
      <p:font typeface="Merriweather"/>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gxYpCQIP0HNYsMrZ2OXoFQ24OG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Roboto-regular.fntdata"/><Relationship Id="rId41" Type="http://schemas.openxmlformats.org/officeDocument/2006/relationships/slide" Target="slides/slide37.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Lora-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ora-italic.fntdata"/><Relationship Id="rId47" Type="http://schemas.openxmlformats.org/officeDocument/2006/relationships/font" Target="fonts/Lora-bold.fntdata"/><Relationship Id="rId49" Type="http://schemas.openxmlformats.org/officeDocument/2006/relationships/font" Target="fonts/Lor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erriweather-bold.fntdata"/><Relationship Id="rId50" Type="http://schemas.openxmlformats.org/officeDocument/2006/relationships/font" Target="fonts/Merriweather-regular.fntdata"/><Relationship Id="rId53" Type="http://schemas.openxmlformats.org/officeDocument/2006/relationships/font" Target="fonts/Merriweather-boldItalic.fntdata"/><Relationship Id="rId52" Type="http://schemas.openxmlformats.org/officeDocument/2006/relationships/font" Target="fonts/Merriweather-italic.fntdata"/><Relationship Id="rId11" Type="http://schemas.openxmlformats.org/officeDocument/2006/relationships/slide" Target="slides/slide7.xml"/><Relationship Id="rId10" Type="http://schemas.openxmlformats.org/officeDocument/2006/relationships/slide" Target="slides/slide6.xml"/><Relationship Id="rId54"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713a1f43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b713a1f433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b713a1f433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6dfe6961a_0_9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6dfe6961a_0_9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b6dfe6961a_0_9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84988f18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84988f188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2684988f188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6dfe6961a_0_9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6dfe6961a_0_9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b6dfe6961a_0_9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84988f18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84988f188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2684988f188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684a0b3fa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684a0b3fa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684a0b3fa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713a1f43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713a1f43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b713a1f43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684a0b3fa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684a0b3fa3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684a0b3fa3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6dfe6961a_0_9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b6dfe6961a_0_9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b6dfe6961a_0_9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b6dfe6961a_0_9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b6dfe6961a_0_9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2b6dfe6961a_0_9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713a1f433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b713a1f43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b6dfe6961a_0_9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b6dfe6961a_0_9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b6dfe6961a_0_9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6dfe6961a_0_9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b6dfe6961a_0_9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2b6dfe6961a_0_9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b6dfe6961a_0_9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b6dfe6961a_0_9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2b6dfe6961a_0_9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b6dfe6961a_0_10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b6dfe6961a_0_10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2b6dfe6961a_0_10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b713a1f433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g2b713a1f433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b6dfe6961a_0_9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b6dfe6961a_0_9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2b6dfe6961a_0_9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6dfe6961a_0_9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b6dfe6961a_0_9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2b6dfe6961a_0_9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84a0b3fa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84a0b3fa3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2684a0b3fa3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b6dfe6961a_0_9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b6dfe6961a_0_9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2b6dfe6961a_0_9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b713a1f433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2b713a1f433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b6dfe6961a_0_10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b6dfe6961a_0_10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2b6dfe6961a_0_10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b6dfe6961a_0_10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b6dfe6961a_0_10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b6dfe6961a_0_10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b713a1f433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2b713a1f433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b6dfe6961a_0_10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b6dfe6961a_0_10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2b6dfe6961a_0_10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b6dfe6961a_0_10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b6dfe6961a_0_10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2b6dfe6961a_0_10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5b232476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2b5b232476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2b5b232476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684988f1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684988f18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2684988f18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g2b6dfe6961a_0_860"/>
          <p:cNvSpPr/>
          <p:nvPr/>
        </p:nvSpPr>
        <p:spPr>
          <a:xfrm>
            <a:off x="-167" y="0"/>
            <a:ext cx="12192029"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5" name="Google Shape;15;g2b6dfe6961a_0_860"/>
          <p:cNvSpPr txBox="1"/>
          <p:nvPr>
            <p:ph type="ctrTitle"/>
          </p:nvPr>
        </p:nvSpPr>
        <p:spPr>
          <a:xfrm>
            <a:off x="415600" y="719633"/>
            <a:ext cx="11360700" cy="1710000"/>
          </a:xfrm>
          <a:prstGeom prst="rect">
            <a:avLst/>
          </a:prstGeom>
        </p:spPr>
        <p:txBody>
          <a:bodyPr anchorCtr="0" anchor="t" bIns="121900" lIns="121900" spcFirstLastPara="1" rIns="121900" wrap="square" tIns="12190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 name="Google Shape;16;g2b6dfe6961a_0_860"/>
          <p:cNvSpPr txBox="1"/>
          <p:nvPr>
            <p:ph idx="1" type="subTitle"/>
          </p:nvPr>
        </p:nvSpPr>
        <p:spPr>
          <a:xfrm>
            <a:off x="415600" y="2504747"/>
            <a:ext cx="5656800" cy="9843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2"/>
              </a:buClr>
              <a:buSzPts val="2100"/>
              <a:buNone/>
              <a:defRPr sz="2100">
                <a:solidFill>
                  <a:schemeClr val="lt2"/>
                </a:solidFill>
              </a:defRPr>
            </a:lvl1pPr>
            <a:lvl2pPr lvl="1">
              <a:lnSpc>
                <a:spcPct val="100000"/>
              </a:lnSpc>
              <a:spcBef>
                <a:spcPts val="0"/>
              </a:spcBef>
              <a:spcAft>
                <a:spcPts val="0"/>
              </a:spcAft>
              <a:buClr>
                <a:schemeClr val="lt2"/>
              </a:buClr>
              <a:buSzPts val="2100"/>
              <a:buNone/>
              <a:defRPr sz="2100">
                <a:solidFill>
                  <a:schemeClr val="lt2"/>
                </a:solidFill>
              </a:defRPr>
            </a:lvl2pPr>
            <a:lvl3pPr lvl="2">
              <a:lnSpc>
                <a:spcPct val="100000"/>
              </a:lnSpc>
              <a:spcBef>
                <a:spcPts val="0"/>
              </a:spcBef>
              <a:spcAft>
                <a:spcPts val="0"/>
              </a:spcAft>
              <a:buClr>
                <a:schemeClr val="lt2"/>
              </a:buClr>
              <a:buSzPts val="2100"/>
              <a:buNone/>
              <a:defRPr sz="2100">
                <a:solidFill>
                  <a:schemeClr val="lt2"/>
                </a:solidFill>
              </a:defRPr>
            </a:lvl3pPr>
            <a:lvl4pPr lvl="3">
              <a:lnSpc>
                <a:spcPct val="100000"/>
              </a:lnSpc>
              <a:spcBef>
                <a:spcPts val="0"/>
              </a:spcBef>
              <a:spcAft>
                <a:spcPts val="0"/>
              </a:spcAft>
              <a:buClr>
                <a:schemeClr val="lt2"/>
              </a:buClr>
              <a:buSzPts val="2100"/>
              <a:buNone/>
              <a:defRPr sz="2100">
                <a:solidFill>
                  <a:schemeClr val="lt2"/>
                </a:solidFill>
              </a:defRPr>
            </a:lvl4pPr>
            <a:lvl5pPr lvl="4">
              <a:lnSpc>
                <a:spcPct val="100000"/>
              </a:lnSpc>
              <a:spcBef>
                <a:spcPts val="0"/>
              </a:spcBef>
              <a:spcAft>
                <a:spcPts val="0"/>
              </a:spcAft>
              <a:buClr>
                <a:schemeClr val="lt2"/>
              </a:buClr>
              <a:buSzPts val="2100"/>
              <a:buNone/>
              <a:defRPr sz="2100">
                <a:solidFill>
                  <a:schemeClr val="lt2"/>
                </a:solidFill>
              </a:defRPr>
            </a:lvl5pPr>
            <a:lvl6pPr lvl="5">
              <a:lnSpc>
                <a:spcPct val="100000"/>
              </a:lnSpc>
              <a:spcBef>
                <a:spcPts val="0"/>
              </a:spcBef>
              <a:spcAft>
                <a:spcPts val="0"/>
              </a:spcAft>
              <a:buClr>
                <a:schemeClr val="lt2"/>
              </a:buClr>
              <a:buSzPts val="2100"/>
              <a:buNone/>
              <a:defRPr sz="2100">
                <a:solidFill>
                  <a:schemeClr val="lt2"/>
                </a:solidFill>
              </a:defRPr>
            </a:lvl6pPr>
            <a:lvl7pPr lvl="6">
              <a:lnSpc>
                <a:spcPct val="100000"/>
              </a:lnSpc>
              <a:spcBef>
                <a:spcPts val="0"/>
              </a:spcBef>
              <a:spcAft>
                <a:spcPts val="0"/>
              </a:spcAft>
              <a:buClr>
                <a:schemeClr val="lt2"/>
              </a:buClr>
              <a:buSzPts val="2100"/>
              <a:buNone/>
              <a:defRPr sz="2100">
                <a:solidFill>
                  <a:schemeClr val="lt2"/>
                </a:solidFill>
              </a:defRPr>
            </a:lvl7pPr>
            <a:lvl8pPr lvl="7">
              <a:lnSpc>
                <a:spcPct val="100000"/>
              </a:lnSpc>
              <a:spcBef>
                <a:spcPts val="0"/>
              </a:spcBef>
              <a:spcAft>
                <a:spcPts val="0"/>
              </a:spcAft>
              <a:buClr>
                <a:schemeClr val="lt2"/>
              </a:buClr>
              <a:buSzPts val="2100"/>
              <a:buNone/>
              <a:defRPr sz="2100">
                <a:solidFill>
                  <a:schemeClr val="lt2"/>
                </a:solidFill>
              </a:defRPr>
            </a:lvl8pPr>
            <a:lvl9pPr lvl="8">
              <a:lnSpc>
                <a:spcPct val="100000"/>
              </a:lnSpc>
              <a:spcBef>
                <a:spcPts val="0"/>
              </a:spcBef>
              <a:spcAft>
                <a:spcPts val="0"/>
              </a:spcAft>
              <a:buClr>
                <a:schemeClr val="lt2"/>
              </a:buClr>
              <a:buSzPts val="2100"/>
              <a:buNone/>
              <a:defRPr sz="2100">
                <a:solidFill>
                  <a:schemeClr val="lt2"/>
                </a:solidFill>
              </a:defRPr>
            </a:lvl9pPr>
          </a:lstStyle>
          <a:p/>
        </p:txBody>
      </p:sp>
      <p:sp>
        <p:nvSpPr>
          <p:cNvPr id="17" name="Google Shape;17;g2b6dfe6961a_0_86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8" name="Shape 58"/>
        <p:cNvGrpSpPr/>
        <p:nvPr/>
      </p:nvGrpSpPr>
      <p:grpSpPr>
        <a:xfrm>
          <a:off x="0" y="0"/>
          <a:ext cx="0" cy="0"/>
          <a:chOff x="0" y="0"/>
          <a:chExt cx="0" cy="0"/>
        </a:xfrm>
      </p:grpSpPr>
      <p:sp>
        <p:nvSpPr>
          <p:cNvPr id="59" name="Google Shape;59;g2b6dfe6961a_0_905"/>
          <p:cNvSpPr txBox="1"/>
          <p:nvPr>
            <p:ph hasCustomPrompt="1" type="title"/>
          </p:nvPr>
        </p:nvSpPr>
        <p:spPr>
          <a:xfrm>
            <a:off x="415667" y="1108233"/>
            <a:ext cx="7113300" cy="1659600"/>
          </a:xfrm>
          <a:prstGeom prst="rect">
            <a:avLst/>
          </a:prstGeom>
        </p:spPr>
        <p:txBody>
          <a:bodyPr anchorCtr="0" anchor="b" bIns="121900" lIns="121900" spcFirstLastPara="1" rIns="121900" wrap="square" tIns="121900">
            <a:normAutofit/>
          </a:bodyPr>
          <a:lstStyle>
            <a:lvl1pPr lvl="0">
              <a:spcBef>
                <a:spcPts val="0"/>
              </a:spcBef>
              <a:spcAft>
                <a:spcPts val="0"/>
              </a:spcAft>
              <a:buClr>
                <a:schemeClr val="lt1"/>
              </a:buClr>
              <a:buSzPts val="13300"/>
              <a:buNone/>
              <a:defRPr sz="13300">
                <a:solidFill>
                  <a:schemeClr val="lt1"/>
                </a:solidFill>
              </a:defRPr>
            </a:lvl1pPr>
            <a:lvl2pPr lvl="1">
              <a:spcBef>
                <a:spcPts val="0"/>
              </a:spcBef>
              <a:spcAft>
                <a:spcPts val="0"/>
              </a:spcAft>
              <a:buClr>
                <a:schemeClr val="lt1"/>
              </a:buClr>
              <a:buSzPts val="13300"/>
              <a:buNone/>
              <a:defRPr sz="13300">
                <a:solidFill>
                  <a:schemeClr val="lt1"/>
                </a:solidFill>
              </a:defRPr>
            </a:lvl2pPr>
            <a:lvl3pPr lvl="2">
              <a:spcBef>
                <a:spcPts val="0"/>
              </a:spcBef>
              <a:spcAft>
                <a:spcPts val="0"/>
              </a:spcAft>
              <a:buClr>
                <a:schemeClr val="lt1"/>
              </a:buClr>
              <a:buSzPts val="13300"/>
              <a:buNone/>
              <a:defRPr sz="13300">
                <a:solidFill>
                  <a:schemeClr val="lt1"/>
                </a:solidFill>
              </a:defRPr>
            </a:lvl3pPr>
            <a:lvl4pPr lvl="3">
              <a:spcBef>
                <a:spcPts val="0"/>
              </a:spcBef>
              <a:spcAft>
                <a:spcPts val="0"/>
              </a:spcAft>
              <a:buClr>
                <a:schemeClr val="lt1"/>
              </a:buClr>
              <a:buSzPts val="13300"/>
              <a:buNone/>
              <a:defRPr sz="13300">
                <a:solidFill>
                  <a:schemeClr val="lt1"/>
                </a:solidFill>
              </a:defRPr>
            </a:lvl4pPr>
            <a:lvl5pPr lvl="4">
              <a:spcBef>
                <a:spcPts val="0"/>
              </a:spcBef>
              <a:spcAft>
                <a:spcPts val="0"/>
              </a:spcAft>
              <a:buClr>
                <a:schemeClr val="lt1"/>
              </a:buClr>
              <a:buSzPts val="13300"/>
              <a:buNone/>
              <a:defRPr sz="13300">
                <a:solidFill>
                  <a:schemeClr val="lt1"/>
                </a:solidFill>
              </a:defRPr>
            </a:lvl5pPr>
            <a:lvl6pPr lvl="5">
              <a:spcBef>
                <a:spcPts val="0"/>
              </a:spcBef>
              <a:spcAft>
                <a:spcPts val="0"/>
              </a:spcAft>
              <a:buClr>
                <a:schemeClr val="lt1"/>
              </a:buClr>
              <a:buSzPts val="13300"/>
              <a:buNone/>
              <a:defRPr sz="13300">
                <a:solidFill>
                  <a:schemeClr val="lt1"/>
                </a:solidFill>
              </a:defRPr>
            </a:lvl6pPr>
            <a:lvl7pPr lvl="6">
              <a:spcBef>
                <a:spcPts val="0"/>
              </a:spcBef>
              <a:spcAft>
                <a:spcPts val="0"/>
              </a:spcAft>
              <a:buClr>
                <a:schemeClr val="lt1"/>
              </a:buClr>
              <a:buSzPts val="13300"/>
              <a:buNone/>
              <a:defRPr sz="13300">
                <a:solidFill>
                  <a:schemeClr val="lt1"/>
                </a:solidFill>
              </a:defRPr>
            </a:lvl7pPr>
            <a:lvl8pPr lvl="7">
              <a:spcBef>
                <a:spcPts val="0"/>
              </a:spcBef>
              <a:spcAft>
                <a:spcPts val="0"/>
              </a:spcAft>
              <a:buClr>
                <a:schemeClr val="lt1"/>
              </a:buClr>
              <a:buSzPts val="13300"/>
              <a:buNone/>
              <a:defRPr sz="13300">
                <a:solidFill>
                  <a:schemeClr val="lt1"/>
                </a:solidFill>
              </a:defRPr>
            </a:lvl8pPr>
            <a:lvl9pPr lvl="8">
              <a:spcBef>
                <a:spcPts val="0"/>
              </a:spcBef>
              <a:spcAft>
                <a:spcPts val="0"/>
              </a:spcAft>
              <a:buClr>
                <a:schemeClr val="lt1"/>
              </a:buClr>
              <a:buSzPts val="13300"/>
              <a:buNone/>
              <a:defRPr sz="13300">
                <a:solidFill>
                  <a:schemeClr val="lt1"/>
                </a:solidFill>
              </a:defRPr>
            </a:lvl9pPr>
          </a:lstStyle>
          <a:p>
            <a:r>
              <a:t>xx%</a:t>
            </a:r>
          </a:p>
        </p:txBody>
      </p:sp>
      <p:sp>
        <p:nvSpPr>
          <p:cNvPr id="60" name="Google Shape;60;g2b6dfe6961a_0_905"/>
          <p:cNvSpPr txBox="1"/>
          <p:nvPr>
            <p:ph idx="1" type="body"/>
          </p:nvPr>
        </p:nvSpPr>
        <p:spPr>
          <a:xfrm>
            <a:off x="415600" y="2828567"/>
            <a:ext cx="7113300" cy="1256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Clr>
                <a:schemeClr val="accent2"/>
              </a:buClr>
              <a:buSzPts val="1700"/>
              <a:buChar char="●"/>
              <a:defRPr>
                <a:solidFill>
                  <a:schemeClr val="accent2"/>
                </a:solidFill>
              </a:defRPr>
            </a:lvl1pPr>
            <a:lvl2pPr indent="-323850" lvl="1" marL="914400">
              <a:spcBef>
                <a:spcPts val="0"/>
              </a:spcBef>
              <a:spcAft>
                <a:spcPts val="0"/>
              </a:spcAft>
              <a:buClr>
                <a:schemeClr val="accent2"/>
              </a:buClr>
              <a:buSzPts val="1500"/>
              <a:buChar char="○"/>
              <a:defRPr>
                <a:solidFill>
                  <a:schemeClr val="accent2"/>
                </a:solidFill>
              </a:defRPr>
            </a:lvl2pPr>
            <a:lvl3pPr indent="-323850" lvl="2" marL="1371600">
              <a:spcBef>
                <a:spcPts val="0"/>
              </a:spcBef>
              <a:spcAft>
                <a:spcPts val="0"/>
              </a:spcAft>
              <a:buClr>
                <a:schemeClr val="accent2"/>
              </a:buClr>
              <a:buSzPts val="1500"/>
              <a:buChar char="■"/>
              <a:defRPr>
                <a:solidFill>
                  <a:schemeClr val="accent2"/>
                </a:solidFill>
              </a:defRPr>
            </a:lvl3pPr>
            <a:lvl4pPr indent="-323850" lvl="3" marL="1828800">
              <a:spcBef>
                <a:spcPts val="0"/>
              </a:spcBef>
              <a:spcAft>
                <a:spcPts val="0"/>
              </a:spcAft>
              <a:buClr>
                <a:schemeClr val="accent2"/>
              </a:buClr>
              <a:buSzPts val="1500"/>
              <a:buChar char="●"/>
              <a:defRPr>
                <a:solidFill>
                  <a:schemeClr val="accent2"/>
                </a:solidFill>
              </a:defRPr>
            </a:lvl4pPr>
            <a:lvl5pPr indent="-323850" lvl="4" marL="2286000">
              <a:spcBef>
                <a:spcPts val="0"/>
              </a:spcBef>
              <a:spcAft>
                <a:spcPts val="0"/>
              </a:spcAft>
              <a:buClr>
                <a:schemeClr val="accent2"/>
              </a:buClr>
              <a:buSzPts val="1500"/>
              <a:buChar char="○"/>
              <a:defRPr>
                <a:solidFill>
                  <a:schemeClr val="accent2"/>
                </a:solidFill>
              </a:defRPr>
            </a:lvl5pPr>
            <a:lvl6pPr indent="-323850" lvl="5" marL="2743200">
              <a:spcBef>
                <a:spcPts val="0"/>
              </a:spcBef>
              <a:spcAft>
                <a:spcPts val="0"/>
              </a:spcAft>
              <a:buClr>
                <a:schemeClr val="accent2"/>
              </a:buClr>
              <a:buSzPts val="1500"/>
              <a:buChar char="■"/>
              <a:defRPr>
                <a:solidFill>
                  <a:schemeClr val="accent2"/>
                </a:solidFill>
              </a:defRPr>
            </a:lvl6pPr>
            <a:lvl7pPr indent="-323850" lvl="6" marL="3200400">
              <a:spcBef>
                <a:spcPts val="0"/>
              </a:spcBef>
              <a:spcAft>
                <a:spcPts val="0"/>
              </a:spcAft>
              <a:buClr>
                <a:schemeClr val="accent2"/>
              </a:buClr>
              <a:buSzPts val="1500"/>
              <a:buChar char="●"/>
              <a:defRPr>
                <a:solidFill>
                  <a:schemeClr val="accent2"/>
                </a:solidFill>
              </a:defRPr>
            </a:lvl7pPr>
            <a:lvl8pPr indent="-323850" lvl="7" marL="3657600">
              <a:spcBef>
                <a:spcPts val="0"/>
              </a:spcBef>
              <a:spcAft>
                <a:spcPts val="0"/>
              </a:spcAft>
              <a:buClr>
                <a:schemeClr val="accent2"/>
              </a:buClr>
              <a:buSzPts val="1500"/>
              <a:buChar char="○"/>
              <a:defRPr>
                <a:solidFill>
                  <a:schemeClr val="accent2"/>
                </a:solidFill>
              </a:defRPr>
            </a:lvl8pPr>
            <a:lvl9pPr indent="-323850" lvl="8" marL="4114800">
              <a:spcBef>
                <a:spcPts val="0"/>
              </a:spcBef>
              <a:spcAft>
                <a:spcPts val="0"/>
              </a:spcAft>
              <a:buClr>
                <a:schemeClr val="accent2"/>
              </a:buClr>
              <a:buSzPts val="1500"/>
              <a:buChar char="■"/>
              <a:defRPr>
                <a:solidFill>
                  <a:schemeClr val="accent2"/>
                </a:solidFill>
              </a:defRPr>
            </a:lvl9pPr>
          </a:lstStyle>
          <a:p/>
        </p:txBody>
      </p:sp>
      <p:sp>
        <p:nvSpPr>
          <p:cNvPr id="61" name="Google Shape;61;g2b6dfe6961a_0_90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g2b6dfe6961a_0_90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g2b6dfe6961a_0_9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g2b6dfe6961a_0_911"/>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lvl1pPr indent="-406400" lvl="0" marL="457200" rtl="0" algn="l">
              <a:lnSpc>
                <a:spcPct val="110000"/>
              </a:lnSpc>
              <a:spcBef>
                <a:spcPts val="1000"/>
              </a:spcBef>
              <a:spcAft>
                <a:spcPts val="0"/>
              </a:spcAft>
              <a:buClr>
                <a:schemeClr val="dk1"/>
              </a:buClr>
              <a:buSzPts val="2800"/>
              <a:buChar char="•"/>
              <a:defRPr sz="2800"/>
            </a:lvl1pPr>
            <a:lvl2pPr indent="-381000" lvl="1" marL="914400" rtl="0" algn="l">
              <a:lnSpc>
                <a:spcPct val="110000"/>
              </a:lnSpc>
              <a:spcBef>
                <a:spcPts val="500"/>
              </a:spcBef>
              <a:spcAft>
                <a:spcPts val="0"/>
              </a:spcAft>
              <a:buClr>
                <a:schemeClr val="dk1"/>
              </a:buClr>
              <a:buSzPts val="2400"/>
              <a:buChar char="•"/>
              <a:defRPr sz="2400"/>
            </a:lvl2pPr>
            <a:lvl3pPr indent="-355600" lvl="2" marL="1371600" rtl="0" algn="l">
              <a:lnSpc>
                <a:spcPct val="110000"/>
              </a:lnSpc>
              <a:spcBef>
                <a:spcPts val="500"/>
              </a:spcBef>
              <a:spcAft>
                <a:spcPts val="0"/>
              </a:spcAft>
              <a:buClr>
                <a:schemeClr val="dk1"/>
              </a:buClr>
              <a:buSzPts val="2000"/>
              <a:buChar char="•"/>
              <a:defRPr sz="2000"/>
            </a:lvl3pPr>
            <a:lvl4pPr indent="-342900" lvl="3" marL="1828800" rtl="0" algn="l">
              <a:lnSpc>
                <a:spcPct val="110000"/>
              </a:lnSpc>
              <a:spcBef>
                <a:spcPts val="500"/>
              </a:spcBef>
              <a:spcAft>
                <a:spcPts val="0"/>
              </a:spcAft>
              <a:buClr>
                <a:schemeClr val="dk1"/>
              </a:buClr>
              <a:buSzPts val="1800"/>
              <a:buChar char="•"/>
              <a:defRPr sz="1800"/>
            </a:lvl4pPr>
            <a:lvl5pPr indent="-342900" lvl="4" marL="2286000" rtl="0" algn="l">
              <a:lnSpc>
                <a:spcPct val="11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7" name="Google Shape;67;g2b6dfe6961a_0_9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g2b6dfe6961a_0_9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9" name="Google Shape;69;g2b6dfe6961a_0_9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70" name="Google Shape;70;g2b6dfe6961a_0_911"/>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8" name="Shape 18"/>
        <p:cNvGrpSpPr/>
        <p:nvPr/>
      </p:nvGrpSpPr>
      <p:grpSpPr>
        <a:xfrm>
          <a:off x="0" y="0"/>
          <a:ext cx="0" cy="0"/>
          <a:chOff x="0" y="0"/>
          <a:chExt cx="0" cy="0"/>
        </a:xfrm>
      </p:grpSpPr>
      <p:sp>
        <p:nvSpPr>
          <p:cNvPr id="19" name="Google Shape;19;g2b6dfe6961a_0_865"/>
          <p:cNvSpPr/>
          <p:nvPr/>
        </p:nvSpPr>
        <p:spPr>
          <a:xfrm>
            <a:off x="0" y="64132"/>
            <a:ext cx="12192029"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0" name="Google Shape;20;g2b6dfe6961a_0_865"/>
          <p:cNvSpPr/>
          <p:nvPr/>
        </p:nvSpPr>
        <p:spPr>
          <a:xfrm>
            <a:off x="0" y="0"/>
            <a:ext cx="12192029"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1" name="Google Shape;21;g2b6dfe6961a_0_865"/>
          <p:cNvSpPr txBox="1"/>
          <p:nvPr>
            <p:ph type="title"/>
          </p:nvPr>
        </p:nvSpPr>
        <p:spPr>
          <a:xfrm>
            <a:off x="415600" y="719633"/>
            <a:ext cx="11360700" cy="1710000"/>
          </a:xfrm>
          <a:prstGeom prst="rect">
            <a:avLst/>
          </a:prstGeom>
        </p:spPr>
        <p:txBody>
          <a:bodyPr anchorCtr="0" anchor="t" bIns="121900" lIns="121900" spcFirstLastPara="1" rIns="121900" wrap="square" tIns="12190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2" name="Google Shape;22;g2b6dfe6961a_0_86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2b6dfe6961a_0_870"/>
          <p:cNvSpPr/>
          <p:nvPr/>
        </p:nvSpPr>
        <p:spPr>
          <a:xfrm>
            <a:off x="0" y="0"/>
            <a:ext cx="57519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g2b6dfe6961a_0_870"/>
          <p:cNvSpPr/>
          <p:nvPr/>
        </p:nvSpPr>
        <p:spPr>
          <a:xfrm>
            <a:off x="0" y="58833"/>
            <a:ext cx="5751356"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6" name="Google Shape;26;g2b6dfe6961a_0_870"/>
          <p:cNvSpPr/>
          <p:nvPr/>
        </p:nvSpPr>
        <p:spPr>
          <a:xfrm>
            <a:off x="-167" y="0"/>
            <a:ext cx="5755723"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7" name="Google Shape;27;g2b6dfe6961a_0_870"/>
          <p:cNvSpPr txBox="1"/>
          <p:nvPr>
            <p:ph type="title"/>
          </p:nvPr>
        </p:nvSpPr>
        <p:spPr>
          <a:xfrm>
            <a:off x="415633" y="667900"/>
            <a:ext cx="4941900" cy="33453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28" name="Google Shape;28;g2b6dfe6961a_0_870"/>
          <p:cNvSpPr txBox="1"/>
          <p:nvPr>
            <p:ph idx="1" type="body"/>
          </p:nvPr>
        </p:nvSpPr>
        <p:spPr>
          <a:xfrm>
            <a:off x="6192900" y="667900"/>
            <a:ext cx="5555100" cy="5464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29" name="Google Shape;29;g2b6dfe6961a_0_87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g2b6dfe6961a_0_877"/>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g2b6dfe6961a_0_877"/>
          <p:cNvSpPr txBox="1"/>
          <p:nvPr>
            <p:ph type="title"/>
          </p:nvPr>
        </p:nvSpPr>
        <p:spPr>
          <a:xfrm>
            <a:off x="415633" y="667900"/>
            <a:ext cx="11360700" cy="8316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33" name="Google Shape;33;g2b6dfe6961a_0_877"/>
          <p:cNvSpPr txBox="1"/>
          <p:nvPr>
            <p:ph idx="1" type="body"/>
          </p:nvPr>
        </p:nvSpPr>
        <p:spPr>
          <a:xfrm>
            <a:off x="415600" y="2007600"/>
            <a:ext cx="5333100" cy="41016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4" name="Google Shape;34;g2b6dfe6961a_0_877"/>
          <p:cNvSpPr txBox="1"/>
          <p:nvPr>
            <p:ph idx="2" type="body"/>
          </p:nvPr>
        </p:nvSpPr>
        <p:spPr>
          <a:xfrm>
            <a:off x="6443200" y="2007600"/>
            <a:ext cx="5333100" cy="41016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5" name="Google Shape;35;g2b6dfe6961a_0_87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g2b6dfe6961a_0_883"/>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g2b6dfe6961a_0_883"/>
          <p:cNvSpPr txBox="1"/>
          <p:nvPr>
            <p:ph type="title"/>
          </p:nvPr>
        </p:nvSpPr>
        <p:spPr>
          <a:xfrm>
            <a:off x="415633" y="667900"/>
            <a:ext cx="11360700" cy="8316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39" name="Google Shape;39;g2b6dfe6961a_0_88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g2b6dfe6961a_0_887"/>
          <p:cNvSpPr/>
          <p:nvPr/>
        </p:nvSpPr>
        <p:spPr>
          <a:xfrm>
            <a:off x="0" y="0"/>
            <a:ext cx="50193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g2b6dfe6961a_0_887"/>
          <p:cNvSpPr txBox="1"/>
          <p:nvPr>
            <p:ph type="title"/>
          </p:nvPr>
        </p:nvSpPr>
        <p:spPr>
          <a:xfrm>
            <a:off x="415633" y="667900"/>
            <a:ext cx="4170000" cy="24387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43" name="Google Shape;43;g2b6dfe6961a_0_887"/>
          <p:cNvSpPr txBox="1"/>
          <p:nvPr>
            <p:ph idx="1" type="body"/>
          </p:nvPr>
        </p:nvSpPr>
        <p:spPr>
          <a:xfrm>
            <a:off x="415600" y="3187533"/>
            <a:ext cx="4170000" cy="30639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Clr>
                <a:schemeClr val="accent2"/>
              </a:buClr>
              <a:buSzPts val="1700"/>
              <a:buChar char="●"/>
              <a:defRPr>
                <a:solidFill>
                  <a:schemeClr val="accent2"/>
                </a:solidFill>
              </a:defRPr>
            </a:lvl1pPr>
            <a:lvl2pPr indent="-323850" lvl="1" marL="914400">
              <a:spcBef>
                <a:spcPts val="0"/>
              </a:spcBef>
              <a:spcAft>
                <a:spcPts val="0"/>
              </a:spcAft>
              <a:buClr>
                <a:schemeClr val="accent2"/>
              </a:buClr>
              <a:buSzPts val="1500"/>
              <a:buChar char="○"/>
              <a:defRPr>
                <a:solidFill>
                  <a:schemeClr val="accent2"/>
                </a:solidFill>
              </a:defRPr>
            </a:lvl2pPr>
            <a:lvl3pPr indent="-323850" lvl="2" marL="1371600">
              <a:spcBef>
                <a:spcPts val="0"/>
              </a:spcBef>
              <a:spcAft>
                <a:spcPts val="0"/>
              </a:spcAft>
              <a:buClr>
                <a:schemeClr val="accent2"/>
              </a:buClr>
              <a:buSzPts val="1500"/>
              <a:buChar char="■"/>
              <a:defRPr>
                <a:solidFill>
                  <a:schemeClr val="accent2"/>
                </a:solidFill>
              </a:defRPr>
            </a:lvl3pPr>
            <a:lvl4pPr indent="-323850" lvl="3" marL="1828800">
              <a:spcBef>
                <a:spcPts val="0"/>
              </a:spcBef>
              <a:spcAft>
                <a:spcPts val="0"/>
              </a:spcAft>
              <a:buClr>
                <a:schemeClr val="accent2"/>
              </a:buClr>
              <a:buSzPts val="1500"/>
              <a:buChar char="●"/>
              <a:defRPr>
                <a:solidFill>
                  <a:schemeClr val="accent2"/>
                </a:solidFill>
              </a:defRPr>
            </a:lvl4pPr>
            <a:lvl5pPr indent="-323850" lvl="4" marL="2286000">
              <a:spcBef>
                <a:spcPts val="0"/>
              </a:spcBef>
              <a:spcAft>
                <a:spcPts val="0"/>
              </a:spcAft>
              <a:buClr>
                <a:schemeClr val="accent2"/>
              </a:buClr>
              <a:buSzPts val="1500"/>
              <a:buChar char="○"/>
              <a:defRPr>
                <a:solidFill>
                  <a:schemeClr val="accent2"/>
                </a:solidFill>
              </a:defRPr>
            </a:lvl5pPr>
            <a:lvl6pPr indent="-323850" lvl="5" marL="2743200">
              <a:spcBef>
                <a:spcPts val="0"/>
              </a:spcBef>
              <a:spcAft>
                <a:spcPts val="0"/>
              </a:spcAft>
              <a:buClr>
                <a:schemeClr val="accent2"/>
              </a:buClr>
              <a:buSzPts val="1500"/>
              <a:buChar char="■"/>
              <a:defRPr>
                <a:solidFill>
                  <a:schemeClr val="accent2"/>
                </a:solidFill>
              </a:defRPr>
            </a:lvl6pPr>
            <a:lvl7pPr indent="-323850" lvl="6" marL="3200400">
              <a:spcBef>
                <a:spcPts val="0"/>
              </a:spcBef>
              <a:spcAft>
                <a:spcPts val="0"/>
              </a:spcAft>
              <a:buClr>
                <a:schemeClr val="accent2"/>
              </a:buClr>
              <a:buSzPts val="1500"/>
              <a:buChar char="●"/>
              <a:defRPr>
                <a:solidFill>
                  <a:schemeClr val="accent2"/>
                </a:solidFill>
              </a:defRPr>
            </a:lvl7pPr>
            <a:lvl8pPr indent="-323850" lvl="7" marL="3657600">
              <a:spcBef>
                <a:spcPts val="0"/>
              </a:spcBef>
              <a:spcAft>
                <a:spcPts val="0"/>
              </a:spcAft>
              <a:buClr>
                <a:schemeClr val="accent2"/>
              </a:buClr>
              <a:buSzPts val="1500"/>
              <a:buChar char="○"/>
              <a:defRPr>
                <a:solidFill>
                  <a:schemeClr val="accent2"/>
                </a:solidFill>
              </a:defRPr>
            </a:lvl8pPr>
            <a:lvl9pPr indent="-323850" lvl="8" marL="4114800">
              <a:spcBef>
                <a:spcPts val="0"/>
              </a:spcBef>
              <a:spcAft>
                <a:spcPts val="0"/>
              </a:spcAft>
              <a:buClr>
                <a:schemeClr val="accent2"/>
              </a:buClr>
              <a:buSzPts val="1500"/>
              <a:buChar char="■"/>
              <a:defRPr>
                <a:solidFill>
                  <a:schemeClr val="accent2"/>
                </a:solidFill>
              </a:defRPr>
            </a:lvl9pPr>
          </a:lstStyle>
          <a:p/>
        </p:txBody>
      </p:sp>
      <p:sp>
        <p:nvSpPr>
          <p:cNvPr id="44" name="Google Shape;44;g2b6dfe6961a_0_88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Google Shape;46;g2b6dfe6961a_0_892"/>
          <p:cNvSpPr txBox="1"/>
          <p:nvPr>
            <p:ph type="title"/>
          </p:nvPr>
        </p:nvSpPr>
        <p:spPr>
          <a:xfrm>
            <a:off x="415567" y="1064800"/>
            <a:ext cx="8330400" cy="4728300"/>
          </a:xfrm>
          <a:prstGeom prst="rect">
            <a:avLst/>
          </a:prstGeom>
        </p:spPr>
        <p:txBody>
          <a:bodyPr anchorCtr="0" anchor="ctr" bIns="121900" lIns="121900" spcFirstLastPara="1" rIns="121900" wrap="square" tIns="12190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 name="Google Shape;47;g2b6dfe6961a_0_89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g2b6dfe6961a_0_895"/>
          <p:cNvSpPr/>
          <p:nvPr/>
        </p:nvSpPr>
        <p:spPr>
          <a:xfrm>
            <a:off x="0" y="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g2b6dfe6961a_0_895"/>
          <p:cNvSpPr txBox="1"/>
          <p:nvPr>
            <p:ph type="title"/>
          </p:nvPr>
        </p:nvSpPr>
        <p:spPr>
          <a:xfrm>
            <a:off x="415067" y="667900"/>
            <a:ext cx="4939200" cy="27327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51" name="Google Shape;51;g2b6dfe6961a_0_895"/>
          <p:cNvSpPr txBox="1"/>
          <p:nvPr>
            <p:ph idx="1" type="subTitle"/>
          </p:nvPr>
        </p:nvSpPr>
        <p:spPr>
          <a:xfrm>
            <a:off x="406400" y="3502300"/>
            <a:ext cx="4939200" cy="12357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accent2"/>
              </a:buClr>
              <a:buSzPts val="2100"/>
              <a:buNone/>
              <a:defRPr sz="2100">
                <a:solidFill>
                  <a:schemeClr val="accent2"/>
                </a:solidFill>
              </a:defRPr>
            </a:lvl1pPr>
            <a:lvl2pPr lvl="1">
              <a:lnSpc>
                <a:spcPct val="100000"/>
              </a:lnSpc>
              <a:spcBef>
                <a:spcPts val="0"/>
              </a:spcBef>
              <a:spcAft>
                <a:spcPts val="0"/>
              </a:spcAft>
              <a:buClr>
                <a:schemeClr val="accent2"/>
              </a:buClr>
              <a:buSzPts val="2100"/>
              <a:buNone/>
              <a:defRPr sz="2100">
                <a:solidFill>
                  <a:schemeClr val="accent2"/>
                </a:solidFill>
              </a:defRPr>
            </a:lvl2pPr>
            <a:lvl3pPr lvl="2">
              <a:lnSpc>
                <a:spcPct val="100000"/>
              </a:lnSpc>
              <a:spcBef>
                <a:spcPts val="0"/>
              </a:spcBef>
              <a:spcAft>
                <a:spcPts val="0"/>
              </a:spcAft>
              <a:buClr>
                <a:schemeClr val="accent2"/>
              </a:buClr>
              <a:buSzPts val="2100"/>
              <a:buNone/>
              <a:defRPr sz="2100">
                <a:solidFill>
                  <a:schemeClr val="accent2"/>
                </a:solidFill>
              </a:defRPr>
            </a:lvl3pPr>
            <a:lvl4pPr lvl="3">
              <a:lnSpc>
                <a:spcPct val="100000"/>
              </a:lnSpc>
              <a:spcBef>
                <a:spcPts val="0"/>
              </a:spcBef>
              <a:spcAft>
                <a:spcPts val="0"/>
              </a:spcAft>
              <a:buClr>
                <a:schemeClr val="accent2"/>
              </a:buClr>
              <a:buSzPts val="2100"/>
              <a:buNone/>
              <a:defRPr sz="2100">
                <a:solidFill>
                  <a:schemeClr val="accent2"/>
                </a:solidFill>
              </a:defRPr>
            </a:lvl4pPr>
            <a:lvl5pPr lvl="4">
              <a:lnSpc>
                <a:spcPct val="100000"/>
              </a:lnSpc>
              <a:spcBef>
                <a:spcPts val="0"/>
              </a:spcBef>
              <a:spcAft>
                <a:spcPts val="0"/>
              </a:spcAft>
              <a:buClr>
                <a:schemeClr val="accent2"/>
              </a:buClr>
              <a:buSzPts val="2100"/>
              <a:buNone/>
              <a:defRPr sz="2100">
                <a:solidFill>
                  <a:schemeClr val="accent2"/>
                </a:solidFill>
              </a:defRPr>
            </a:lvl5pPr>
            <a:lvl6pPr lvl="5">
              <a:lnSpc>
                <a:spcPct val="100000"/>
              </a:lnSpc>
              <a:spcBef>
                <a:spcPts val="0"/>
              </a:spcBef>
              <a:spcAft>
                <a:spcPts val="0"/>
              </a:spcAft>
              <a:buClr>
                <a:schemeClr val="accent2"/>
              </a:buClr>
              <a:buSzPts val="2100"/>
              <a:buNone/>
              <a:defRPr sz="2100">
                <a:solidFill>
                  <a:schemeClr val="accent2"/>
                </a:solidFill>
              </a:defRPr>
            </a:lvl6pPr>
            <a:lvl7pPr lvl="6">
              <a:lnSpc>
                <a:spcPct val="100000"/>
              </a:lnSpc>
              <a:spcBef>
                <a:spcPts val="0"/>
              </a:spcBef>
              <a:spcAft>
                <a:spcPts val="0"/>
              </a:spcAft>
              <a:buClr>
                <a:schemeClr val="accent2"/>
              </a:buClr>
              <a:buSzPts val="2100"/>
              <a:buNone/>
              <a:defRPr sz="2100">
                <a:solidFill>
                  <a:schemeClr val="accent2"/>
                </a:solidFill>
              </a:defRPr>
            </a:lvl7pPr>
            <a:lvl8pPr lvl="7">
              <a:lnSpc>
                <a:spcPct val="100000"/>
              </a:lnSpc>
              <a:spcBef>
                <a:spcPts val="0"/>
              </a:spcBef>
              <a:spcAft>
                <a:spcPts val="0"/>
              </a:spcAft>
              <a:buClr>
                <a:schemeClr val="accent2"/>
              </a:buClr>
              <a:buSzPts val="2100"/>
              <a:buNone/>
              <a:defRPr sz="2100">
                <a:solidFill>
                  <a:schemeClr val="accent2"/>
                </a:solidFill>
              </a:defRPr>
            </a:lvl8pPr>
            <a:lvl9pPr lvl="8">
              <a:lnSpc>
                <a:spcPct val="100000"/>
              </a:lnSpc>
              <a:spcBef>
                <a:spcPts val="0"/>
              </a:spcBef>
              <a:spcAft>
                <a:spcPts val="0"/>
              </a:spcAft>
              <a:buClr>
                <a:schemeClr val="accent2"/>
              </a:buClr>
              <a:buSzPts val="2100"/>
              <a:buNone/>
              <a:defRPr sz="2100">
                <a:solidFill>
                  <a:schemeClr val="accent2"/>
                </a:solidFill>
              </a:defRPr>
            </a:lvl9pPr>
          </a:lstStyle>
          <a:p/>
        </p:txBody>
      </p:sp>
      <p:sp>
        <p:nvSpPr>
          <p:cNvPr id="52" name="Google Shape;52;g2b6dfe6961a_0_895"/>
          <p:cNvSpPr txBox="1"/>
          <p:nvPr>
            <p:ph idx="2" type="body"/>
          </p:nvPr>
        </p:nvSpPr>
        <p:spPr>
          <a:xfrm>
            <a:off x="6505367" y="667900"/>
            <a:ext cx="5271900" cy="54819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3" name="Google Shape;53;g2b6dfe6961a_0_89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g2b6dfe6961a_0_901"/>
          <p:cNvSpPr/>
          <p:nvPr/>
        </p:nvSpPr>
        <p:spPr>
          <a:xfrm>
            <a:off x="0" y="5825333"/>
            <a:ext cx="12192000" cy="10323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g2b6dfe6961a_0_901"/>
          <p:cNvSpPr txBox="1"/>
          <p:nvPr>
            <p:ph idx="1" type="body"/>
          </p:nvPr>
        </p:nvSpPr>
        <p:spPr>
          <a:xfrm>
            <a:off x="415600" y="6028533"/>
            <a:ext cx="10639200" cy="6141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p:txBody>
      </p:sp>
      <p:sp>
        <p:nvSpPr>
          <p:cNvPr id="57" name="Google Shape;57;g2b6dfe6961a_0_90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9" name="Shape 9"/>
        <p:cNvGrpSpPr/>
        <p:nvPr/>
      </p:nvGrpSpPr>
      <p:grpSpPr>
        <a:xfrm>
          <a:off x="0" y="0"/>
          <a:ext cx="0" cy="0"/>
          <a:chOff x="0" y="0"/>
          <a:chExt cx="0" cy="0"/>
        </a:xfrm>
      </p:grpSpPr>
      <p:sp>
        <p:nvSpPr>
          <p:cNvPr id="10" name="Google Shape;10;g2b6dfe6961a_0_85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9pPr>
          </a:lstStyle>
          <a:p/>
        </p:txBody>
      </p:sp>
      <p:sp>
        <p:nvSpPr>
          <p:cNvPr id="11" name="Google Shape;11;g2b6dfe6961a_0_85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1pPr>
            <a:lvl2pPr indent="-323850" lvl="1" marL="91440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2pPr>
            <a:lvl3pPr indent="-323850" lvl="2" marL="137160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3pPr>
            <a:lvl4pPr indent="-323850" lvl="3" marL="182880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4pPr>
            <a:lvl5pPr indent="-323850" lvl="4" marL="228600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5pPr>
            <a:lvl6pPr indent="-323850" lvl="5" marL="274320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6pPr>
            <a:lvl7pPr indent="-323850" lvl="6" marL="320040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7pPr>
            <a:lvl8pPr indent="-323850" lvl="7" marL="365760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8pPr>
            <a:lvl9pPr indent="-323850" lvl="8" marL="411480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9pPr>
          </a:lstStyle>
          <a:p/>
        </p:txBody>
      </p:sp>
      <p:sp>
        <p:nvSpPr>
          <p:cNvPr id="12" name="Google Shape;12;g2b6dfe6961a_0_85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hyperlink" Target="mailto:myjungah92@tamu.edu" TargetMode="Externa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
          <p:cNvSpPr/>
          <p:nvPr/>
        </p:nvSpPr>
        <p:spPr>
          <a:xfrm>
            <a:off x="0"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6" name="Google Shape;76;p1"/>
          <p:cNvPicPr preferRelativeResize="0"/>
          <p:nvPr/>
        </p:nvPicPr>
        <p:blipFill rotWithShape="1">
          <a:blip r:embed="rId3">
            <a:alphaModFix amt="50000"/>
          </a:blip>
          <a:srcRect b="25417" l="0" r="-1" t="18876"/>
          <a:stretch/>
        </p:blipFill>
        <p:spPr>
          <a:xfrm>
            <a:off x="20" y="10"/>
            <a:ext cx="12188931" cy="6857990"/>
          </a:xfrm>
          <a:prstGeom prst="rect">
            <a:avLst/>
          </a:prstGeom>
          <a:noFill/>
          <a:ln>
            <a:noFill/>
          </a:ln>
        </p:spPr>
      </p:pic>
      <p:sp>
        <p:nvSpPr>
          <p:cNvPr id="77" name="Google Shape;77;p1"/>
          <p:cNvSpPr txBox="1"/>
          <p:nvPr>
            <p:ph type="ctrTitle"/>
          </p:nvPr>
        </p:nvSpPr>
        <p:spPr>
          <a:xfrm>
            <a:off x="1527048" y="1124712"/>
            <a:ext cx="9144000" cy="306324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8800"/>
              <a:buFont typeface="Arial"/>
              <a:buNone/>
            </a:pPr>
            <a:r>
              <a:rPr lang="en-US" sz="8800"/>
              <a:t>The Cultural Jane Austen</a:t>
            </a:r>
            <a:endParaRPr/>
          </a:p>
        </p:txBody>
      </p:sp>
      <p:sp>
        <p:nvSpPr>
          <p:cNvPr id="78" name="Google Shape;78;p1"/>
          <p:cNvSpPr txBox="1"/>
          <p:nvPr>
            <p:ph idx="1" type="subTitle"/>
          </p:nvPr>
        </p:nvSpPr>
        <p:spPr>
          <a:xfrm>
            <a:off x="1917576" y="4599432"/>
            <a:ext cx="8753471" cy="122752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ctr">
              <a:lnSpc>
                <a:spcPct val="110000"/>
              </a:lnSpc>
              <a:spcBef>
                <a:spcPts val="0"/>
              </a:spcBef>
              <a:spcAft>
                <a:spcPts val="0"/>
              </a:spcAft>
              <a:buClr>
                <a:schemeClr val="lt1"/>
              </a:buClr>
              <a:buSzPct val="100000"/>
              <a:buNone/>
            </a:pPr>
            <a:r>
              <a:rPr lang="en-US" sz="3200">
                <a:latin typeface="Arial"/>
                <a:ea typeface="Arial"/>
                <a:cs typeface="Arial"/>
                <a:sym typeface="Arial"/>
              </a:rPr>
              <a:t>ENGL 481 – 904</a:t>
            </a:r>
            <a:endParaRPr/>
          </a:p>
          <a:p>
            <a:pPr indent="0" lvl="0" marL="0" rtl="0" algn="ctr">
              <a:lnSpc>
                <a:spcPct val="110000"/>
              </a:lnSpc>
              <a:spcBef>
                <a:spcPts val="1000"/>
              </a:spcBef>
              <a:spcAft>
                <a:spcPts val="0"/>
              </a:spcAft>
              <a:buClr>
                <a:schemeClr val="lt1"/>
              </a:buClr>
              <a:buSzPct val="100000"/>
              <a:buNone/>
            </a:pPr>
            <a:r>
              <a:rPr lang="en-US" sz="3200">
                <a:latin typeface="Arial"/>
                <a:ea typeface="Arial"/>
                <a:cs typeface="Arial"/>
                <a:sym typeface="Arial"/>
              </a:rPr>
              <a:t>Office Hours: Tuesday 12 – 1PM  &amp; Wednesdays 3 – 4 PM at LAAH 334</a:t>
            </a:r>
            <a:endParaRPr/>
          </a:p>
          <a:p>
            <a:pPr indent="0" lvl="0" marL="0" rtl="0" algn="ctr">
              <a:lnSpc>
                <a:spcPct val="110000"/>
              </a:lnSpc>
              <a:spcBef>
                <a:spcPts val="1000"/>
              </a:spcBef>
              <a:spcAft>
                <a:spcPts val="0"/>
              </a:spcAft>
              <a:buClr>
                <a:schemeClr val="lt1"/>
              </a:buClr>
              <a:buSzPct val="100000"/>
              <a:buNone/>
            </a:pPr>
            <a:r>
              <a:rPr lang="en-US" sz="3200">
                <a:latin typeface="Arial"/>
                <a:ea typeface="Arial"/>
                <a:cs typeface="Arial"/>
                <a:sym typeface="Arial"/>
              </a:rPr>
              <a:t>Ms. Kim </a:t>
            </a:r>
            <a:r>
              <a:rPr lang="en-US" sz="3200" u="sng">
                <a:solidFill>
                  <a:schemeClr val="hlink"/>
                </a:solidFill>
                <a:latin typeface="Arial"/>
                <a:ea typeface="Arial"/>
                <a:cs typeface="Arial"/>
                <a:sym typeface="Arial"/>
                <a:hlinkClick r:id="rId4"/>
              </a:rPr>
              <a:t>myjungah92@tamu.edu</a:t>
            </a:r>
            <a:r>
              <a:rPr lang="en-US" sz="3200">
                <a:latin typeface="Arial"/>
                <a:ea typeface="Arial"/>
                <a:cs typeface="Arial"/>
                <a:sym typeface="Arial"/>
              </a:rPr>
              <a:t> </a:t>
            </a:r>
            <a:endParaRPr/>
          </a:p>
          <a:p>
            <a:pPr indent="0" lvl="0" marL="0" rtl="0" algn="ctr">
              <a:lnSpc>
                <a:spcPct val="110000"/>
              </a:lnSpc>
              <a:spcBef>
                <a:spcPts val="1000"/>
              </a:spcBef>
              <a:spcAft>
                <a:spcPts val="0"/>
              </a:spcAft>
              <a:buClr>
                <a:schemeClr val="lt1"/>
              </a:buClr>
              <a:buSzPct val="100000"/>
              <a:buNone/>
            </a:pPr>
            <a:r>
              <a:t/>
            </a:r>
            <a:endParaRPr sz="3200"/>
          </a:p>
        </p:txBody>
      </p:sp>
      <p:sp>
        <p:nvSpPr>
          <p:cNvPr id="79" name="Google Shape;79;p1"/>
          <p:cNvSpPr/>
          <p:nvPr/>
        </p:nvSpPr>
        <p:spPr>
          <a:xfrm flipH="1" rot="10800000">
            <a:off x="838200" y="720953"/>
            <a:ext cx="10515600" cy="5416094"/>
          </a:xfrm>
          <a:custGeom>
            <a:rect b="b" l="l" r="r" t="t"/>
            <a:pathLst>
              <a:path extrusionOk="0" h="5416094"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cap="rnd"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 name="Google Shape;80;p1"/>
          <p:cNvSpPr/>
          <p:nvPr/>
        </p:nvSpPr>
        <p:spPr>
          <a:xfrm>
            <a:off x="3974206" y="441942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Slidell Little Theatre: Jane Austen's Voice Resonates with Modern Audiences" id="81" name="Google Shape;81;p1"/>
          <p:cNvPicPr preferRelativeResize="0"/>
          <p:nvPr/>
        </p:nvPicPr>
        <p:blipFill rotWithShape="1">
          <a:blip r:embed="rId5">
            <a:alphaModFix/>
          </a:blip>
          <a:srcRect b="0" l="0" r="0" t="0"/>
          <a:stretch/>
        </p:blipFill>
        <p:spPr>
          <a:xfrm>
            <a:off x="-75941" y="4443897"/>
            <a:ext cx="2646226" cy="25119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b713a1f433_0_8"/>
          <p:cNvSpPr txBox="1"/>
          <p:nvPr>
            <p:ph type="title"/>
          </p:nvPr>
        </p:nvSpPr>
        <p:spPr>
          <a:xfrm>
            <a:off x="650917" y="3171058"/>
            <a:ext cx="7113300" cy="1659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SzPts val="990"/>
              <a:buNone/>
            </a:pPr>
            <a:r>
              <a:rPr lang="en-US" sz="9270"/>
              <a:t>Thoughts on Keymer?</a:t>
            </a:r>
            <a:endParaRPr sz="927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b6dfe6961a_0_92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Keymer, On Rank</a:t>
            </a:r>
            <a:endParaRPr/>
          </a:p>
        </p:txBody>
      </p:sp>
      <p:sp>
        <p:nvSpPr>
          <p:cNvPr id="155" name="Google Shape;155;g2b6dfe6961a_0_924"/>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85000" lnSpcReduction="10000"/>
          </a:bodyPr>
          <a:lstStyle/>
          <a:p>
            <a:pPr indent="-379730" lvl="0" marL="457200" rtl="0" algn="l">
              <a:spcBef>
                <a:spcPts val="1000"/>
              </a:spcBef>
              <a:spcAft>
                <a:spcPts val="0"/>
              </a:spcAft>
              <a:buSzPct val="100000"/>
              <a:buChar char="●"/>
            </a:pPr>
            <a:r>
              <a:rPr lang="en-US"/>
              <a:t>Mr Elliot’s bland assertion that ‘rank is rank’ makes plain the gulf between Jane Austen’s characters and first audience, for whom rank is an intricate but self-evident system of social organism and signification, and modern readers, for whom the nuances and gradations of the system are often obscure (387)</a:t>
            </a:r>
            <a:endParaRPr/>
          </a:p>
          <a:p>
            <a:pPr indent="-379730" lvl="0" marL="457200" rtl="0" algn="l">
              <a:spcBef>
                <a:spcPts val="0"/>
              </a:spcBef>
              <a:spcAft>
                <a:spcPts val="0"/>
              </a:spcAft>
              <a:buSzPct val="100000"/>
              <a:buChar char="●"/>
            </a:pPr>
            <a:r>
              <a:rPr lang="en-US"/>
              <a:t>Social position is of consuming importance in the novels, with individuals and families measuring their relative standings to the finest degree while devising long-term strategies for advancement in status (387)</a:t>
            </a:r>
            <a:endParaRPr/>
          </a:p>
          <a:p>
            <a:pPr indent="-379730" lvl="0" marL="457200" rtl="0" algn="l">
              <a:spcBef>
                <a:spcPts val="0"/>
              </a:spcBef>
              <a:spcAft>
                <a:spcPts val="0"/>
              </a:spcAft>
              <a:buSzPct val="100000"/>
              <a:buChar char="●"/>
            </a:pPr>
            <a:r>
              <a:rPr lang="en-US"/>
              <a:t>Yet these concerns are articulated in terms predating the class-based language of politics that grew up among radicals</a:t>
            </a:r>
            <a:endParaRPr/>
          </a:p>
          <a:p>
            <a:pPr indent="0" lvl="0" marL="0" rtl="0" algn="l">
              <a:spcBef>
                <a:spcPts val="1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684988f188_0_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Keymer, On Rank</a:t>
            </a:r>
            <a:endParaRPr/>
          </a:p>
        </p:txBody>
      </p:sp>
      <p:sp>
        <p:nvSpPr>
          <p:cNvPr id="162" name="Google Shape;162;g2684988f188_0_9"/>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77500"/>
          </a:bodyPr>
          <a:lstStyle/>
          <a:p>
            <a:pPr indent="-366395" lvl="0" marL="457200" rtl="0" algn="l">
              <a:spcBef>
                <a:spcPts val="1000"/>
              </a:spcBef>
              <a:spcAft>
                <a:spcPts val="0"/>
              </a:spcAft>
              <a:buSzPct val="100000"/>
              <a:buChar char="●"/>
            </a:pPr>
            <a:r>
              <a:rPr lang="en-US"/>
              <a:t>The term, ‘class’ was already current by Austen’s day - P.J. Corfield cites a writer of 1753 </a:t>
            </a:r>
            <a:r>
              <a:rPr lang="en-US">
                <a:highlight>
                  <a:srgbClr val="FFFF00"/>
                </a:highlight>
              </a:rPr>
              <a:t>who itemised English society in ‘five Classes; viz. the Nobility, the Gentry, the genteel Trades, the common Trades, and the Peasantry</a:t>
            </a:r>
            <a:endParaRPr>
              <a:highlight>
                <a:srgbClr val="FFFF00"/>
              </a:highlight>
            </a:endParaRPr>
          </a:p>
          <a:p>
            <a:pPr indent="-366395" lvl="0" marL="457200" rtl="0" algn="l">
              <a:spcBef>
                <a:spcPts val="0"/>
              </a:spcBef>
              <a:spcAft>
                <a:spcPts val="0"/>
              </a:spcAft>
              <a:buSzPct val="100000"/>
              <a:buChar char="●"/>
            </a:pPr>
            <a:r>
              <a:rPr lang="en-US"/>
              <a:t>‘Rank remained the established model, and dictated conventional thought</a:t>
            </a:r>
            <a:endParaRPr/>
          </a:p>
          <a:p>
            <a:pPr indent="-366395" lvl="0" marL="457200" rtl="0" algn="l">
              <a:spcBef>
                <a:spcPts val="0"/>
              </a:spcBef>
              <a:spcAft>
                <a:spcPts val="0"/>
              </a:spcAft>
              <a:buSzPct val="100000"/>
              <a:buChar char="●"/>
            </a:pPr>
            <a:r>
              <a:rPr lang="en-US"/>
              <a:t>Where </a:t>
            </a:r>
            <a:r>
              <a:rPr lang="en-US">
                <a:highlight>
                  <a:srgbClr val="FFFF00"/>
                </a:highlight>
              </a:rPr>
              <a:t>‘class’ would be measured in terms above all of productivity and income,</a:t>
            </a:r>
            <a:r>
              <a:rPr lang="en-US"/>
              <a:t> locating individuals in socio-economic positions attained through material success, ‘</a:t>
            </a:r>
            <a:r>
              <a:rPr lang="en-US">
                <a:highlight>
                  <a:srgbClr val="FFFF00"/>
                </a:highlight>
              </a:rPr>
              <a:t>rank’ placed primarily emphasis on lineage, implying that social status was more or less inalienably conferred by birth and descent</a:t>
            </a:r>
            <a:r>
              <a:rPr lang="en-US"/>
              <a:t> (387)</a:t>
            </a:r>
            <a:endParaRPr/>
          </a:p>
          <a:p>
            <a:pPr indent="-366395" lvl="0" marL="457200" rtl="0" algn="l">
              <a:spcBef>
                <a:spcPts val="0"/>
              </a:spcBef>
              <a:spcAft>
                <a:spcPts val="0"/>
              </a:spcAft>
              <a:buSzPct val="100000"/>
              <a:buChar char="●"/>
            </a:pPr>
            <a:r>
              <a:rPr lang="en-US"/>
              <a:t>Where ‘class’ brings with it overtones of structural antagonism and conflicts, moreover,</a:t>
            </a:r>
            <a:r>
              <a:rPr lang="en-US">
                <a:highlight>
                  <a:srgbClr val="FFFF00"/>
                </a:highlight>
              </a:rPr>
              <a:t> ‘rank’ suggested stratifications that were harmonious, orderly and stable - ranks being nothing if not serried </a:t>
            </a:r>
            <a:endParaRPr>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b6dfe6961a_0_9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Keymer, On Rank</a:t>
            </a:r>
            <a:endParaRPr/>
          </a:p>
        </p:txBody>
      </p:sp>
      <p:sp>
        <p:nvSpPr>
          <p:cNvPr id="169" name="Google Shape;169;g2b6dfe6961a_0_930"/>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92500" lnSpcReduction="20000"/>
          </a:bodyPr>
          <a:lstStyle/>
          <a:p>
            <a:pPr indent="-393065" lvl="0" marL="457200" rtl="0" algn="l">
              <a:spcBef>
                <a:spcPts val="1000"/>
              </a:spcBef>
              <a:spcAft>
                <a:spcPts val="0"/>
              </a:spcAft>
              <a:buSzPct val="100000"/>
              <a:buChar char="●"/>
            </a:pPr>
            <a:r>
              <a:rPr lang="en-US"/>
              <a:t>As exponents of genre specializing in close and particular </a:t>
            </a:r>
            <a:r>
              <a:rPr lang="en-US"/>
              <a:t>renderings of social reality, </a:t>
            </a:r>
            <a:r>
              <a:rPr lang="en-US">
                <a:highlight>
                  <a:srgbClr val="FFFF00"/>
                </a:highlight>
              </a:rPr>
              <a:t>few novelists of Austen’s day fail to register the defining importance of rank. </a:t>
            </a:r>
            <a:endParaRPr>
              <a:highlight>
                <a:srgbClr val="FFFF00"/>
              </a:highlight>
            </a:endParaRPr>
          </a:p>
          <a:p>
            <a:pPr indent="-393065" lvl="0" marL="457200" rtl="0" algn="l">
              <a:spcBef>
                <a:spcPts val="0"/>
              </a:spcBef>
              <a:spcAft>
                <a:spcPts val="0"/>
              </a:spcAft>
              <a:buSzPct val="100000"/>
              <a:buChar char="●"/>
            </a:pPr>
            <a:r>
              <a:rPr lang="en-US"/>
              <a:t>Yet it is hard to think of a contemporary or precursor in whose fiction there is quite so thorough an immersion in, and calibration of, the minutiae of the system </a:t>
            </a:r>
            <a:endParaRPr/>
          </a:p>
          <a:p>
            <a:pPr indent="-393065" lvl="0" marL="457200" rtl="0" algn="l">
              <a:spcBef>
                <a:spcPts val="0"/>
              </a:spcBef>
              <a:spcAft>
                <a:spcPts val="0"/>
              </a:spcAft>
              <a:buSzPct val="100000"/>
              <a:buChar char="●"/>
            </a:pPr>
            <a:r>
              <a:rPr lang="en-US"/>
              <a:t>The eighteenth century novelist most admired by Jane Austen, Samuel Richardson, wrote innovatively about emerging fault-lines in the strata of rank, and in </a:t>
            </a:r>
            <a:r>
              <a:rPr i="1" lang="en-US"/>
              <a:t>Pamela </a:t>
            </a:r>
            <a:r>
              <a:rPr lang="en-US"/>
              <a:t>(1740) - in which a maid servant wings her master’s hand -</a:t>
            </a:r>
            <a:r>
              <a:rPr lang="en-US">
                <a:highlight>
                  <a:srgbClr val="FFFF00"/>
                </a:highlight>
              </a:rPr>
              <a:t> he pioneered the plot of marital elevation that Austen was to use herself in more muted for.</a:t>
            </a:r>
            <a:endParaRPr>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684988f188_0_1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Keymer, On Rank</a:t>
            </a:r>
            <a:endParaRPr/>
          </a:p>
        </p:txBody>
      </p:sp>
      <p:sp>
        <p:nvSpPr>
          <p:cNvPr id="176" name="Google Shape;176;g2684988f188_0_15"/>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77500" lnSpcReduction="10000"/>
          </a:bodyPr>
          <a:lstStyle/>
          <a:p>
            <a:pPr indent="-366395" lvl="0" marL="457200" rtl="0" algn="l">
              <a:spcBef>
                <a:spcPts val="1000"/>
              </a:spcBef>
              <a:spcAft>
                <a:spcPts val="0"/>
              </a:spcAft>
              <a:buSzPct val="100000"/>
              <a:buChar char="●"/>
            </a:pPr>
            <a:r>
              <a:rPr lang="en-US"/>
              <a:t>Jane Austen, by contrast, </a:t>
            </a:r>
            <a:r>
              <a:rPr lang="en-US">
                <a:highlight>
                  <a:srgbClr val="FFFF00"/>
                </a:highlight>
              </a:rPr>
              <a:t>was native to this world, and writes with unfailing alertness to its codes and conventions </a:t>
            </a:r>
            <a:endParaRPr>
              <a:highlight>
                <a:srgbClr val="FFFF00"/>
              </a:highlight>
            </a:endParaRPr>
          </a:p>
          <a:p>
            <a:pPr indent="-366395" lvl="0" marL="457200" rtl="0" algn="l">
              <a:spcBef>
                <a:spcPts val="0"/>
              </a:spcBef>
              <a:spcAft>
                <a:spcPts val="0"/>
              </a:spcAft>
              <a:buSzPct val="100000"/>
              <a:buChar char="●"/>
            </a:pPr>
            <a:r>
              <a:rPr lang="en-US"/>
              <a:t>Though relatively disadvantaged in financial terms, </a:t>
            </a:r>
            <a:r>
              <a:rPr lang="en-US">
                <a:highlight>
                  <a:srgbClr val="FFFF00"/>
                </a:highlight>
              </a:rPr>
              <a:t>Jane Austen’s family could boast aristocratic descent and ongoing connections</a:t>
            </a:r>
            <a:r>
              <a:rPr lang="en-US"/>
              <a:t>, and if anything the lack of corresponding wealth enhanced the obsession with rank in her immediate circle (388)</a:t>
            </a:r>
            <a:endParaRPr/>
          </a:p>
          <a:p>
            <a:pPr indent="-366395" lvl="0" marL="457200" rtl="0" algn="l">
              <a:spcBef>
                <a:spcPts val="0"/>
              </a:spcBef>
              <a:spcAft>
                <a:spcPts val="0"/>
              </a:spcAft>
              <a:buSzPct val="100000"/>
              <a:buChar char="●"/>
            </a:pPr>
            <a:r>
              <a:rPr lang="en-US"/>
              <a:t>In each novel,</a:t>
            </a:r>
            <a:r>
              <a:rPr lang="en-US">
                <a:highlight>
                  <a:srgbClr val="FFFF00"/>
                </a:highlight>
              </a:rPr>
              <a:t> ‘neighbourhood’ is a feature of both the landscape and its elite population.</a:t>
            </a:r>
            <a:endParaRPr>
              <a:highlight>
                <a:srgbClr val="FFFF00"/>
              </a:highlight>
            </a:endParaRPr>
          </a:p>
          <a:p>
            <a:pPr indent="-366395" lvl="0" marL="457200" rtl="0" algn="l">
              <a:spcBef>
                <a:spcPts val="0"/>
              </a:spcBef>
              <a:spcAft>
                <a:spcPts val="0"/>
              </a:spcAft>
              <a:buSzPct val="100000"/>
              <a:buChar char="●"/>
            </a:pPr>
            <a:r>
              <a:rPr lang="en-US"/>
              <a:t>It denotes both the hierarchy of estates and manors that revolved around the local great house, </a:t>
            </a:r>
            <a:r>
              <a:rPr lang="en-US">
                <a:highlight>
                  <a:srgbClr val="FFFF00"/>
                </a:highlight>
              </a:rPr>
              <a:t>and the rural gentry who inhabited these places, where they competed for visits from, a</a:t>
            </a:r>
            <a:r>
              <a:rPr lang="en-US"/>
              <a:t>nd invitations to, houses on the level above, and made seasonal forays to London or Bath in pursuit of extended connection.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684a0b3fa3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Keymer, On Rank (Thoughts)</a:t>
            </a:r>
            <a:endParaRPr/>
          </a:p>
        </p:txBody>
      </p:sp>
      <p:sp>
        <p:nvSpPr>
          <p:cNvPr id="183" name="Google Shape;183;g2684a0b3fa3_0_0"/>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77500" lnSpcReduction="20000"/>
          </a:bodyPr>
          <a:lstStyle/>
          <a:p>
            <a:pPr indent="-366395" lvl="0" marL="457200" rtl="0" algn="l">
              <a:spcBef>
                <a:spcPts val="1000"/>
              </a:spcBef>
              <a:spcAft>
                <a:spcPts val="0"/>
              </a:spcAft>
              <a:buSzPct val="100000"/>
              <a:buChar char="●"/>
            </a:pPr>
            <a:r>
              <a:rPr lang="en-US"/>
              <a:t>Pamela vs Pride &amp; Prejudice</a:t>
            </a:r>
            <a:endParaRPr/>
          </a:p>
          <a:p>
            <a:pPr indent="-346710" lvl="1" marL="914400" rtl="0" algn="l">
              <a:spcBef>
                <a:spcPts val="0"/>
              </a:spcBef>
              <a:spcAft>
                <a:spcPts val="0"/>
              </a:spcAft>
              <a:buSzPct val="100000"/>
              <a:buChar char="○"/>
            </a:pPr>
            <a:r>
              <a:rPr lang="en-US"/>
              <a:t>Pamela = eccentric [pays attention to it / her confusion as opposed to society]</a:t>
            </a:r>
            <a:endParaRPr/>
          </a:p>
          <a:p>
            <a:pPr indent="-346710" lvl="1" marL="914400" rtl="0" algn="l">
              <a:spcBef>
                <a:spcPts val="0"/>
              </a:spcBef>
              <a:spcAft>
                <a:spcPts val="0"/>
              </a:spcAft>
              <a:buSzPct val="100000"/>
              <a:buChar char="○"/>
            </a:pPr>
            <a:r>
              <a:rPr lang="en-US"/>
              <a:t>Pride &amp; Prejudice = formality [hyper aware of rank]</a:t>
            </a:r>
            <a:endParaRPr/>
          </a:p>
          <a:p>
            <a:pPr indent="-366395" lvl="0" marL="457200" rtl="0" algn="l">
              <a:spcBef>
                <a:spcPts val="0"/>
              </a:spcBef>
              <a:spcAft>
                <a:spcPts val="0"/>
              </a:spcAft>
              <a:buSzPct val="100000"/>
              <a:buChar char="●"/>
            </a:pPr>
            <a:r>
              <a:rPr lang="en-US"/>
              <a:t>Austen acknowledges that the characters are all aware of rank &amp; they keep mentioning it </a:t>
            </a:r>
            <a:endParaRPr/>
          </a:p>
          <a:p>
            <a:pPr indent="-346710" lvl="1" marL="914400" rtl="0" algn="l">
              <a:spcBef>
                <a:spcPts val="0"/>
              </a:spcBef>
              <a:spcAft>
                <a:spcPts val="0"/>
              </a:spcAft>
              <a:buSzPct val="100000"/>
              <a:buChar char="○"/>
            </a:pPr>
            <a:r>
              <a:rPr lang="en-US"/>
              <a:t>Darcy is aware of rank [lack of rank → thinks of Elizabeth’s family rank] → goes to the degree of </a:t>
            </a:r>
            <a:r>
              <a:rPr lang="en-US"/>
              <a:t>influencing</a:t>
            </a:r>
            <a:r>
              <a:rPr lang="en-US"/>
              <a:t> Mr. Bingley </a:t>
            </a:r>
            <a:endParaRPr/>
          </a:p>
          <a:p>
            <a:pPr indent="-346710" lvl="1" marL="914400" rtl="0" algn="l">
              <a:spcBef>
                <a:spcPts val="0"/>
              </a:spcBef>
              <a:spcAft>
                <a:spcPts val="0"/>
              </a:spcAft>
              <a:buSzPct val="100000"/>
              <a:buChar char="○"/>
            </a:pPr>
            <a:r>
              <a:rPr lang="en-US"/>
              <a:t>Elizabeth is also aware of the rank / (Mr. Darcy vs Mr. Collins) </a:t>
            </a:r>
            <a:endParaRPr/>
          </a:p>
          <a:p>
            <a:pPr indent="-346710" lvl="1" marL="914400" rtl="0" algn="l">
              <a:spcBef>
                <a:spcPts val="0"/>
              </a:spcBef>
              <a:spcAft>
                <a:spcPts val="0"/>
              </a:spcAft>
              <a:buSzPct val="100000"/>
              <a:buChar char="○"/>
            </a:pPr>
            <a:r>
              <a:rPr lang="en-US"/>
              <a:t>City vs Country – the Country is very simple / Mr. Bingley → Charming </a:t>
            </a:r>
            <a:endParaRPr/>
          </a:p>
          <a:p>
            <a:pPr indent="-327025" lvl="2" marL="1371600" rtl="0" algn="l">
              <a:spcBef>
                <a:spcPts val="0"/>
              </a:spcBef>
              <a:spcAft>
                <a:spcPts val="0"/>
              </a:spcAft>
              <a:buSzPct val="100000"/>
              <a:buChar char="■"/>
            </a:pPr>
            <a:r>
              <a:rPr lang="en-US"/>
              <a:t>Bias to the countryside → because of their rank </a:t>
            </a:r>
            <a:endParaRPr/>
          </a:p>
          <a:p>
            <a:pPr indent="-366395" lvl="0" marL="457200" rtl="0" algn="l">
              <a:spcBef>
                <a:spcPts val="0"/>
              </a:spcBef>
              <a:spcAft>
                <a:spcPts val="0"/>
              </a:spcAft>
              <a:buSzPct val="100000"/>
              <a:buChar char="●"/>
            </a:pPr>
            <a:r>
              <a:rPr lang="en-US"/>
              <a:t>Jane Austen → preserves her grandmother’s letter / and had a view of life because of her family relations </a:t>
            </a:r>
            <a:endParaRPr/>
          </a:p>
          <a:p>
            <a:pPr indent="-366395" lvl="0" marL="457200" rtl="0" algn="l">
              <a:spcBef>
                <a:spcPts val="0"/>
              </a:spcBef>
              <a:spcAft>
                <a:spcPts val="0"/>
              </a:spcAft>
              <a:buSzPct val="100000"/>
              <a:buChar char="●"/>
            </a:pPr>
            <a:r>
              <a:rPr lang="en-US"/>
              <a:t>Charlotte → subversive in terms of rank, because she doesn’t care about his personality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b713a1f433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Free Indirect Discourse (FID)</a:t>
            </a:r>
            <a:endParaRPr/>
          </a:p>
        </p:txBody>
      </p:sp>
      <p:sp>
        <p:nvSpPr>
          <p:cNvPr id="190" name="Google Shape;190;g2b713a1f433_0_0"/>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0" lvl="0" marL="0" rtl="0" algn="l">
              <a:lnSpc>
                <a:spcPct val="150000"/>
              </a:lnSpc>
              <a:spcBef>
                <a:spcPts val="1000"/>
              </a:spcBef>
              <a:spcAft>
                <a:spcPts val="0"/>
              </a:spcAft>
              <a:buNone/>
            </a:pPr>
            <a:r>
              <a:rPr lang="en-US" sz="1800">
                <a:solidFill>
                  <a:schemeClr val="dk1"/>
                </a:solidFill>
                <a:latin typeface="Merriweather"/>
                <a:ea typeface="Merriweather"/>
                <a:cs typeface="Merriweather"/>
                <a:sym typeface="Merriweather"/>
              </a:rPr>
              <a:t>Free indirect discourse (FID) is a narrative technique in which the narrator’s third-person voice is infused with the first-person voice of the character without indicators, such as "she said" or "I thought.</a:t>
            </a:r>
            <a:endParaRPr sz="1800">
              <a:solidFill>
                <a:schemeClr val="dk1"/>
              </a:solidFill>
              <a:latin typeface="Merriweather"/>
              <a:ea typeface="Merriweather"/>
              <a:cs typeface="Merriweather"/>
              <a:sym typeface="Merriweather"/>
            </a:endParaRPr>
          </a:p>
          <a:p>
            <a:pPr indent="0" lvl="0" marL="0" rtl="0" algn="l">
              <a:lnSpc>
                <a:spcPct val="150000"/>
              </a:lnSpc>
              <a:spcBef>
                <a:spcPts val="1000"/>
              </a:spcBef>
              <a:spcAft>
                <a:spcPts val="0"/>
              </a:spcAft>
              <a:buNone/>
            </a:pPr>
            <a:r>
              <a:rPr lang="en-US" sz="1800">
                <a:solidFill>
                  <a:srgbClr val="292C2E"/>
                </a:solidFill>
                <a:latin typeface="Merriweather"/>
                <a:ea typeface="Merriweather"/>
                <a:cs typeface="Merriweather"/>
                <a:sym typeface="Merriweather"/>
              </a:rPr>
              <a:t>The narrator has access to the thoughts and feelings of the characters and describes these to the reader. The narrator of the novel also frequently adds commentary about characters and their actions, which shapes the reader’s perception. </a:t>
            </a:r>
            <a:endParaRPr sz="1800">
              <a:solidFill>
                <a:srgbClr val="292C2E"/>
              </a:solidFill>
              <a:latin typeface="Merriweather"/>
              <a:ea typeface="Merriweather"/>
              <a:cs typeface="Merriweather"/>
              <a:sym typeface="Merriweather"/>
            </a:endParaRPr>
          </a:p>
          <a:p>
            <a:pPr indent="0" lvl="0" marL="0" rtl="0" algn="l">
              <a:lnSpc>
                <a:spcPct val="150000"/>
              </a:lnSpc>
              <a:spcBef>
                <a:spcPts val="1000"/>
              </a:spcBef>
              <a:spcAft>
                <a:spcPts val="0"/>
              </a:spcAft>
              <a:buNone/>
            </a:pPr>
            <a:r>
              <a:rPr lang="en-US" sz="1800">
                <a:solidFill>
                  <a:srgbClr val="292C2E"/>
                </a:solidFill>
                <a:latin typeface="Merriweather"/>
                <a:ea typeface="Merriweather"/>
                <a:cs typeface="Merriweather"/>
                <a:sym typeface="Merriweather"/>
              </a:rPr>
              <a:t>For example, at the start of the novel the narrator describes Mrs. Bennet as “a woman of mean understanding, little information, and uncertain temper.” Although the narrator has access to every character’s interior life, the novel’s events are usually told from Elizabeth’s point of view.</a:t>
            </a:r>
            <a:endParaRPr sz="1800">
              <a:solidFill>
                <a:schemeClr val="dk1"/>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684a0b3fa3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Effect of the FID </a:t>
            </a:r>
            <a:endParaRPr/>
          </a:p>
        </p:txBody>
      </p:sp>
      <p:sp>
        <p:nvSpPr>
          <p:cNvPr id="197" name="Google Shape;197;g2684a0b3fa3_0_6"/>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en-US"/>
              <a:t>gossipy best friend = narrator </a:t>
            </a:r>
            <a:endParaRPr/>
          </a:p>
          <a:p>
            <a:pPr indent="-406400" lvl="0" marL="457200" rtl="0" algn="l">
              <a:spcBef>
                <a:spcPts val="0"/>
              </a:spcBef>
              <a:spcAft>
                <a:spcPts val="0"/>
              </a:spcAft>
              <a:buSzPts val="2800"/>
              <a:buChar char="●"/>
            </a:pPr>
            <a:r>
              <a:rPr lang="en-US"/>
              <a:t>get part of the inside world</a:t>
            </a:r>
            <a:endParaRPr/>
          </a:p>
          <a:p>
            <a:pPr indent="-406400" lvl="0" marL="457200" rtl="0" algn="l">
              <a:spcBef>
                <a:spcPts val="0"/>
              </a:spcBef>
              <a:spcAft>
                <a:spcPts val="0"/>
              </a:spcAft>
              <a:buSzPts val="2800"/>
              <a:buChar char="●"/>
            </a:pPr>
            <a:r>
              <a:rPr lang="en-US"/>
              <a:t>goes into the story </a:t>
            </a:r>
            <a:endParaRPr/>
          </a:p>
          <a:p>
            <a:pPr indent="-406400" lvl="0" marL="457200" rtl="0" algn="l">
              <a:spcBef>
                <a:spcPts val="0"/>
              </a:spcBef>
              <a:spcAft>
                <a:spcPts val="0"/>
              </a:spcAft>
              <a:buSzPts val="2800"/>
              <a:buChar char="●"/>
            </a:pPr>
            <a:r>
              <a:rPr lang="en-US"/>
              <a:t>pulling the curtain back → familiar background in the polite society </a:t>
            </a:r>
            <a:endParaRPr/>
          </a:p>
          <a:p>
            <a:pPr indent="-406400" lvl="0" marL="457200" rtl="0" algn="l">
              <a:spcBef>
                <a:spcPts val="0"/>
              </a:spcBef>
              <a:spcAft>
                <a:spcPts val="0"/>
              </a:spcAft>
              <a:buSzPts val="2800"/>
              <a:buChar char="●"/>
            </a:pPr>
            <a:r>
              <a:rPr lang="en-US"/>
              <a:t>how stories would be told verbally vs formal world </a:t>
            </a:r>
            <a:endParaRPr/>
          </a:p>
          <a:p>
            <a:pPr indent="-381000" lvl="1" marL="914400" rtl="0" algn="l">
              <a:spcBef>
                <a:spcPts val="0"/>
              </a:spcBef>
              <a:spcAft>
                <a:spcPts val="0"/>
              </a:spcAft>
              <a:buSzPts val="2400"/>
              <a:buChar char="○"/>
            </a:pPr>
            <a:r>
              <a:rPr lang="en-US"/>
              <a:t>anecdotes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4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p44"/>
          <p:cNvSpPr txBox="1"/>
          <p:nvPr>
            <p:ph type="ctrTitle"/>
          </p:nvPr>
        </p:nvSpPr>
        <p:spPr>
          <a:xfrm>
            <a:off x="838200" y="1122362"/>
            <a:ext cx="6281928" cy="413543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8800"/>
              <a:buFont typeface="Arial"/>
              <a:buNone/>
            </a:pPr>
            <a:r>
              <a:rPr lang="en-US" sz="8800"/>
              <a:t>Group Discussion </a:t>
            </a:r>
            <a:endParaRPr/>
          </a:p>
        </p:txBody>
      </p:sp>
      <p:sp>
        <p:nvSpPr>
          <p:cNvPr id="204" name="Google Shape;204;p44"/>
          <p:cNvSpPr/>
          <p:nvPr/>
        </p:nvSpPr>
        <p:spPr>
          <a:xfrm>
            <a:off x="7706139" y="1031284"/>
            <a:ext cx="3647661" cy="4436126"/>
          </a:xfrm>
          <a:custGeom>
            <a:rect b="b" l="l" r="r" t="t"/>
            <a:pathLst>
              <a:path extrusionOk="0" fill="none" h="4436126" w="3647661">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extrusionOk="0" h="4436126" w="3647661">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5" name="Google Shape;205;p44"/>
          <p:cNvSpPr/>
          <p:nvPr/>
        </p:nvSpPr>
        <p:spPr>
          <a:xfrm>
            <a:off x="838199" y="5439978"/>
            <a:ext cx="6281928" cy="27432"/>
          </a:xfrm>
          <a:custGeom>
            <a:rect b="b" l="l" r="r" t="t"/>
            <a:pathLst>
              <a:path extrusionOk="0" fill="none" h="27432" w="6281928">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764" y="13055"/>
                  <a:pt x="6281755" y="18641"/>
                  <a:pt x="6281928" y="27432"/>
                </a:cubicBezTo>
                <a:cubicBezTo>
                  <a:pt x="6078981" y="17572"/>
                  <a:pt x="5961061" y="11434"/>
                  <a:pt x="5772394" y="27432"/>
                </a:cubicBezTo>
                <a:cubicBezTo>
                  <a:pt x="5583727" y="43430"/>
                  <a:pt x="5329968" y="33352"/>
                  <a:pt x="5200040" y="27432"/>
                </a:cubicBezTo>
                <a:cubicBezTo>
                  <a:pt x="5070112" y="21512"/>
                  <a:pt x="4793288" y="30214"/>
                  <a:pt x="4439229" y="27432"/>
                </a:cubicBezTo>
                <a:cubicBezTo>
                  <a:pt x="4085170" y="24650"/>
                  <a:pt x="3813765" y="-7322"/>
                  <a:pt x="3615599" y="27432"/>
                </a:cubicBezTo>
                <a:cubicBezTo>
                  <a:pt x="3417433" y="62186"/>
                  <a:pt x="3133643" y="29871"/>
                  <a:pt x="2980426" y="27432"/>
                </a:cubicBezTo>
                <a:cubicBezTo>
                  <a:pt x="2827209" y="24993"/>
                  <a:pt x="2380685" y="60994"/>
                  <a:pt x="2156795" y="27432"/>
                </a:cubicBezTo>
                <a:cubicBezTo>
                  <a:pt x="1932905" y="-6130"/>
                  <a:pt x="1716744" y="7746"/>
                  <a:pt x="1584442" y="27432"/>
                </a:cubicBezTo>
                <a:cubicBezTo>
                  <a:pt x="1452140" y="47118"/>
                  <a:pt x="1280887" y="21894"/>
                  <a:pt x="1074908" y="27432"/>
                </a:cubicBezTo>
                <a:cubicBezTo>
                  <a:pt x="868929" y="32970"/>
                  <a:pt x="318124" y="-8734"/>
                  <a:pt x="0" y="27432"/>
                </a:cubicBezTo>
                <a:cubicBezTo>
                  <a:pt x="988" y="17221"/>
                  <a:pt x="-970" y="7538"/>
                  <a:pt x="0" y="0"/>
                </a:cubicBezTo>
                <a:close/>
              </a:path>
              <a:path extrusionOk="0" h="27432" w="6281928">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725" y="11634"/>
                  <a:pt x="6283131" y="16994"/>
                  <a:pt x="6281928" y="27432"/>
                </a:cubicBezTo>
                <a:cubicBezTo>
                  <a:pt x="6036108" y="24483"/>
                  <a:pt x="5743611" y="19559"/>
                  <a:pt x="5583936" y="27432"/>
                </a:cubicBezTo>
                <a:cubicBezTo>
                  <a:pt x="5424261" y="35305"/>
                  <a:pt x="5250533" y="8965"/>
                  <a:pt x="4948763" y="27432"/>
                </a:cubicBezTo>
                <a:cubicBezTo>
                  <a:pt x="4646993" y="45899"/>
                  <a:pt x="4354673" y="16709"/>
                  <a:pt x="4125133" y="27432"/>
                </a:cubicBezTo>
                <a:cubicBezTo>
                  <a:pt x="3895593" y="38156"/>
                  <a:pt x="3570246" y="38353"/>
                  <a:pt x="3301502" y="27432"/>
                </a:cubicBezTo>
                <a:cubicBezTo>
                  <a:pt x="3032758" y="16511"/>
                  <a:pt x="2955340" y="21049"/>
                  <a:pt x="2729149" y="27432"/>
                </a:cubicBezTo>
                <a:cubicBezTo>
                  <a:pt x="2502958" y="33815"/>
                  <a:pt x="2269423" y="12286"/>
                  <a:pt x="2031157" y="27432"/>
                </a:cubicBezTo>
                <a:cubicBezTo>
                  <a:pt x="1792891" y="42578"/>
                  <a:pt x="1484731" y="31266"/>
                  <a:pt x="1207526" y="27432"/>
                </a:cubicBezTo>
                <a:cubicBezTo>
                  <a:pt x="930321" y="23598"/>
                  <a:pt x="560231" y="-24258"/>
                  <a:pt x="0" y="27432"/>
                </a:cubicBezTo>
                <a:cubicBezTo>
                  <a:pt x="894" y="14250"/>
                  <a:pt x="667" y="11053"/>
                  <a:pt x="0" y="0"/>
                </a:cubicBezTo>
                <a:close/>
              </a:path>
            </a:pathLst>
          </a:custGeom>
          <a:solidFill>
            <a:srgbClr val="C19A78"/>
          </a:solidFill>
          <a:ln cap="rnd" cmpd="sng" w="41275">
            <a:solidFill>
              <a:srgbClr val="C19A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p15"/>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p15"/>
          <p:cNvSpPr txBox="1"/>
          <p:nvPr>
            <p:ph type="ctrTitle"/>
          </p:nvPr>
        </p:nvSpPr>
        <p:spPr>
          <a:xfrm>
            <a:off x="2066544" y="1911096"/>
            <a:ext cx="8055864" cy="207665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Important passages</a:t>
            </a:r>
            <a:endParaRPr/>
          </a:p>
        </p:txBody>
      </p:sp>
      <p:sp>
        <p:nvSpPr>
          <p:cNvPr id="213" name="Google Shape;213;p15"/>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4"/>
          <p:cNvSpPr/>
          <p:nvPr/>
        </p:nvSpPr>
        <p:spPr>
          <a:xfrm rot="8888549">
            <a:off x="-1059473" y="-1108988"/>
            <a:ext cx="7179830" cy="5226565"/>
          </a:xfrm>
          <a:custGeom>
            <a:rect b="b" l="l" r="r" t="t"/>
            <a:pathLst>
              <a:path extrusionOk="0" h="5226565" w="7179830">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C19A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4"/>
          <p:cNvSpPr txBox="1"/>
          <p:nvPr>
            <p:ph type="title"/>
          </p:nvPr>
        </p:nvSpPr>
        <p:spPr>
          <a:xfrm>
            <a:off x="841246" y="673770"/>
            <a:ext cx="3644489" cy="241448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Arial"/>
              <a:buNone/>
            </a:pPr>
            <a:r>
              <a:rPr lang="en-US" sz="6600">
                <a:solidFill>
                  <a:schemeClr val="lt1"/>
                </a:solidFill>
              </a:rPr>
              <a:t>Table of Contents </a:t>
            </a:r>
            <a:endParaRPr/>
          </a:p>
        </p:txBody>
      </p:sp>
      <p:sp>
        <p:nvSpPr>
          <p:cNvPr id="89" name="Google Shape;89;p4"/>
          <p:cNvSpPr txBox="1"/>
          <p:nvPr>
            <p:ph idx="1" type="body"/>
          </p:nvPr>
        </p:nvSpPr>
        <p:spPr>
          <a:xfrm>
            <a:off x="6094476" y="454804"/>
            <a:ext cx="5254754" cy="4568459"/>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1000"/>
              </a:spcBef>
              <a:spcAft>
                <a:spcPts val="0"/>
              </a:spcAft>
              <a:buClr>
                <a:schemeClr val="dk1"/>
              </a:buClr>
              <a:buSzPts val="2800"/>
              <a:buChar char="•"/>
            </a:pPr>
            <a:r>
              <a:rPr lang="en-US"/>
              <a:t>Brief recap of last class</a:t>
            </a:r>
            <a:endParaRPr/>
          </a:p>
          <a:p>
            <a:pPr indent="-228600" lvl="0" marL="228600" rtl="0" algn="l">
              <a:lnSpc>
                <a:spcPct val="110000"/>
              </a:lnSpc>
              <a:spcBef>
                <a:spcPts val="1000"/>
              </a:spcBef>
              <a:spcAft>
                <a:spcPts val="0"/>
              </a:spcAft>
              <a:buSzPts val="2800"/>
              <a:buChar char="•"/>
            </a:pPr>
            <a:r>
              <a:rPr lang="en-US"/>
              <a:t>Keymer, On Rank </a:t>
            </a:r>
            <a:endParaRPr/>
          </a:p>
          <a:p>
            <a:pPr indent="-228600" lvl="0" marL="228600" rtl="0" algn="l">
              <a:lnSpc>
                <a:spcPct val="110000"/>
              </a:lnSpc>
              <a:spcBef>
                <a:spcPts val="1000"/>
              </a:spcBef>
              <a:spcAft>
                <a:spcPts val="0"/>
              </a:spcAft>
              <a:buSzPts val="2800"/>
              <a:buChar char="•"/>
            </a:pPr>
            <a:r>
              <a:rPr lang="en-US"/>
              <a:t>Small Group Discussion</a:t>
            </a:r>
            <a:endParaRPr/>
          </a:p>
          <a:p>
            <a:pPr indent="-228600" lvl="0" marL="228600" rtl="0" algn="l">
              <a:lnSpc>
                <a:spcPct val="110000"/>
              </a:lnSpc>
              <a:spcBef>
                <a:spcPts val="1000"/>
              </a:spcBef>
              <a:spcAft>
                <a:spcPts val="0"/>
              </a:spcAft>
              <a:buSzPts val="2800"/>
              <a:buChar char="•"/>
            </a:pPr>
            <a:r>
              <a:rPr lang="en-US"/>
              <a:t>Large Group Discussion </a:t>
            </a:r>
            <a:endParaRPr/>
          </a:p>
        </p:txBody>
      </p:sp>
      <p:pic>
        <p:nvPicPr>
          <p:cNvPr descr="Slidell Little Theatre: Jane Austen's Voice Resonates with Modern Audiences" id="90" name="Google Shape;90;p4"/>
          <p:cNvPicPr preferRelativeResize="0"/>
          <p:nvPr/>
        </p:nvPicPr>
        <p:blipFill rotWithShape="1">
          <a:blip r:embed="rId3">
            <a:alphaModFix/>
          </a:blip>
          <a:srcRect b="0" l="0" r="0" t="0"/>
          <a:stretch/>
        </p:blipFill>
        <p:spPr>
          <a:xfrm>
            <a:off x="1170978" y="3767381"/>
            <a:ext cx="3314748" cy="31464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b6dfe6961a_0_9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Miss Bingley</a:t>
            </a:r>
            <a:endParaRPr/>
          </a:p>
        </p:txBody>
      </p:sp>
      <p:sp>
        <p:nvSpPr>
          <p:cNvPr id="220" name="Google Shape;220;g2b6dfe6961a_0_918"/>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200">
                <a:solidFill>
                  <a:srgbClr val="000000"/>
                </a:solidFill>
                <a:highlight>
                  <a:srgbClr val="FFFFFF"/>
                </a:highlight>
                <a:latin typeface="Times New Roman"/>
                <a:ea typeface="Times New Roman"/>
                <a:cs typeface="Times New Roman"/>
                <a:sym typeface="Times New Roman"/>
              </a:rPr>
              <a:t>Miss Bingley’s attention was quite as much engaged in watching Mr. Darcy’s progress through </a:t>
            </a:r>
            <a:r>
              <a:rPr i="1" lang="en-US" sz="2200">
                <a:solidFill>
                  <a:srgbClr val="000000"/>
                </a:solidFill>
                <a:highlight>
                  <a:srgbClr val="FFFFFF"/>
                </a:highlight>
                <a:latin typeface="Times New Roman"/>
                <a:ea typeface="Times New Roman"/>
                <a:cs typeface="Times New Roman"/>
                <a:sym typeface="Times New Roman"/>
              </a:rPr>
              <a:t>his</a:t>
            </a:r>
            <a:r>
              <a:rPr lang="en-US" sz="2200">
                <a:solidFill>
                  <a:srgbClr val="000000"/>
                </a:solidFill>
                <a:highlight>
                  <a:srgbClr val="FFFFFF"/>
                </a:highlight>
                <a:latin typeface="Times New Roman"/>
                <a:ea typeface="Times New Roman"/>
                <a:cs typeface="Times New Roman"/>
                <a:sym typeface="Times New Roman"/>
              </a:rPr>
              <a:t> book, </a:t>
            </a:r>
            <a:r>
              <a:rPr b="1" lang="en-US" sz="2200">
                <a:solidFill>
                  <a:srgbClr val="000000"/>
                </a:solidFill>
                <a:highlight>
                  <a:srgbClr val="FFFFFF"/>
                </a:highlight>
                <a:latin typeface="Times New Roman"/>
                <a:ea typeface="Times New Roman"/>
                <a:cs typeface="Times New Roman"/>
                <a:sym typeface="Times New Roman"/>
              </a:rPr>
              <a:t>as in reading her own</a:t>
            </a:r>
            <a:r>
              <a:rPr lang="en-US" sz="2200">
                <a:solidFill>
                  <a:srgbClr val="000000"/>
                </a:solidFill>
                <a:highlight>
                  <a:srgbClr val="FFFFFF"/>
                </a:highlight>
                <a:latin typeface="Times New Roman"/>
                <a:ea typeface="Times New Roman"/>
                <a:cs typeface="Times New Roman"/>
                <a:sym typeface="Times New Roman"/>
              </a:rPr>
              <a:t>; and she was perpetually either making some inquiry, or looking at his page. </a:t>
            </a:r>
            <a:r>
              <a:rPr b="1" lang="en-US" sz="2200">
                <a:solidFill>
                  <a:srgbClr val="000000"/>
                </a:solidFill>
                <a:highlight>
                  <a:srgbClr val="FFFFFF"/>
                </a:highlight>
                <a:latin typeface="Times New Roman"/>
                <a:ea typeface="Times New Roman"/>
                <a:cs typeface="Times New Roman"/>
                <a:sym typeface="Times New Roman"/>
              </a:rPr>
              <a:t>She could not win him</a:t>
            </a:r>
            <a:r>
              <a:rPr lang="en-US" sz="2200">
                <a:solidFill>
                  <a:srgbClr val="000000"/>
                </a:solidFill>
                <a:highlight>
                  <a:srgbClr val="FFFFFF"/>
                </a:highlight>
                <a:latin typeface="Times New Roman"/>
                <a:ea typeface="Times New Roman"/>
                <a:cs typeface="Times New Roman"/>
                <a:sym typeface="Times New Roman"/>
              </a:rPr>
              <a:t>, however, to any conversation; he merely answered her question and read on. At length, quite exhausted by the attempt to be amused with her own book, which she had only chosen because it was the second volume of his, she gave a great yawn and said, “</a:t>
            </a:r>
            <a:r>
              <a:rPr b="1" lang="en-US" sz="2200">
                <a:solidFill>
                  <a:srgbClr val="000000"/>
                </a:solidFill>
                <a:highlight>
                  <a:srgbClr val="FFFFFF"/>
                </a:highlight>
                <a:latin typeface="Times New Roman"/>
                <a:ea typeface="Times New Roman"/>
                <a:cs typeface="Times New Roman"/>
                <a:sym typeface="Times New Roman"/>
              </a:rPr>
              <a:t>How pleasant it is to spend an evening in this way! I declare, after all, there is no enjoyment like reading</a:t>
            </a:r>
            <a:r>
              <a:rPr lang="en-US" sz="2200">
                <a:solidFill>
                  <a:srgbClr val="000000"/>
                </a:solidFill>
                <a:highlight>
                  <a:srgbClr val="FFFFFF"/>
                </a:highlight>
                <a:latin typeface="Times New Roman"/>
                <a:ea typeface="Times New Roman"/>
                <a:cs typeface="Times New Roman"/>
                <a:sym typeface="Times New Roman"/>
              </a:rPr>
              <a:t>! How much sooner one tires of anything than of a book! When I have a house of my own, I shall be miserable if I have not an excellent library (54, oxford p.41)</a:t>
            </a:r>
            <a:endParaRPr sz="22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rgbClr val="FFFFFF"/>
                </a:highlight>
                <a:latin typeface="Times New Roman"/>
                <a:ea typeface="Times New Roman"/>
                <a:cs typeface="Times New Roman"/>
                <a:sym typeface="Times New Roman"/>
              </a:rPr>
              <a:t>Discussion Question: Why does the author characterize Miss Bingley in this way? How does it contrast to Elizabeth?</a:t>
            </a:r>
            <a:endParaRPr b="1" sz="22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b6dfe6961a_0_93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Darcy &amp; Elizabeth</a:t>
            </a:r>
            <a:endParaRPr/>
          </a:p>
        </p:txBody>
      </p:sp>
      <p:sp>
        <p:nvSpPr>
          <p:cNvPr id="227" name="Google Shape;227;g2b6dfe6961a_0_937"/>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482600" lvl="0" marL="0" rtl="0" algn="just">
              <a:lnSpc>
                <a:spcPct val="115000"/>
              </a:lnSpc>
              <a:spcBef>
                <a:spcPts val="200"/>
              </a:spcBef>
              <a:spcAft>
                <a:spcPts val="0"/>
              </a:spcAft>
              <a:buNone/>
            </a:pPr>
            <a:r>
              <a:rPr lang="en-US" sz="1800">
                <a:solidFill>
                  <a:srgbClr val="000000"/>
                </a:solidFill>
                <a:latin typeface="Times New Roman"/>
                <a:ea typeface="Times New Roman"/>
                <a:cs typeface="Times New Roman"/>
                <a:sym typeface="Times New Roman"/>
              </a:rPr>
              <a:t>I am perfectly convinced by it that Mr. Darcy has no defect. He owns it himself without disguise.”</a:t>
            </a:r>
            <a:endParaRPr sz="18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800">
                <a:solidFill>
                  <a:srgbClr val="000000"/>
                </a:solidFill>
                <a:latin typeface="Times New Roman"/>
                <a:ea typeface="Times New Roman"/>
                <a:cs typeface="Times New Roman"/>
                <a:sym typeface="Times New Roman"/>
              </a:rPr>
              <a:t>“No,” said Darcy, “I have made no such pretension. I have faults enough, but they are not, I hope, of understanding. My temper I dare not vouch for. It is, I believe, too little yielding; certainly too little for the convenience of the world. I cannot forget the follies and vices of others so soon as I ought, nor their offences against myself. </a:t>
            </a:r>
            <a:r>
              <a:rPr b="1" lang="en-US" sz="1800">
                <a:solidFill>
                  <a:srgbClr val="000000"/>
                </a:solidFill>
                <a:latin typeface="Times New Roman"/>
                <a:ea typeface="Times New Roman"/>
                <a:cs typeface="Times New Roman"/>
                <a:sym typeface="Times New Roman"/>
              </a:rPr>
              <a:t>My feelings are not puffed about with every attempt to move them. My temper would perhaps be called resentful. My good opinion once lost is lost for ever.</a:t>
            </a:r>
            <a:r>
              <a:rPr lang="en-US" sz="1800">
                <a:solidFill>
                  <a:srgbClr val="000000"/>
                </a:solidFill>
                <a:latin typeface="Times New Roman"/>
                <a:ea typeface="Times New Roman"/>
                <a:cs typeface="Times New Roman"/>
                <a:sym typeface="Times New Roman"/>
              </a:rPr>
              <a:t>”</a:t>
            </a:r>
            <a:endParaRPr sz="18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800">
                <a:solidFill>
                  <a:srgbClr val="000000"/>
                </a:solidFill>
                <a:latin typeface="Times New Roman"/>
                <a:ea typeface="Times New Roman"/>
                <a:cs typeface="Times New Roman"/>
                <a:sym typeface="Times New Roman"/>
              </a:rPr>
              <a:t>“</a:t>
            </a:r>
            <a:r>
              <a:rPr i="1" lang="en-US" sz="1800">
                <a:solidFill>
                  <a:srgbClr val="000000"/>
                </a:solidFill>
                <a:latin typeface="Times New Roman"/>
                <a:ea typeface="Times New Roman"/>
                <a:cs typeface="Times New Roman"/>
                <a:sym typeface="Times New Roman"/>
              </a:rPr>
              <a:t>That</a:t>
            </a:r>
            <a:r>
              <a:rPr lang="en-US" sz="1800">
                <a:solidFill>
                  <a:srgbClr val="000000"/>
                </a:solidFill>
                <a:latin typeface="Times New Roman"/>
                <a:ea typeface="Times New Roman"/>
                <a:cs typeface="Times New Roman"/>
                <a:sym typeface="Times New Roman"/>
              </a:rPr>
              <a:t> is a failing, indeed!” cried Elizabeth. “Implacable resentment </a:t>
            </a:r>
            <a:r>
              <a:rPr i="1" lang="en-US" sz="1800">
                <a:solidFill>
                  <a:srgbClr val="000000"/>
                </a:solidFill>
                <a:latin typeface="Times New Roman"/>
                <a:ea typeface="Times New Roman"/>
                <a:cs typeface="Times New Roman"/>
                <a:sym typeface="Times New Roman"/>
              </a:rPr>
              <a:t>is</a:t>
            </a:r>
            <a:r>
              <a:rPr lang="en-US" sz="1800">
                <a:solidFill>
                  <a:srgbClr val="000000"/>
                </a:solidFill>
                <a:latin typeface="Times New Roman"/>
                <a:ea typeface="Times New Roman"/>
                <a:cs typeface="Times New Roman"/>
                <a:sym typeface="Times New Roman"/>
              </a:rPr>
              <a:t> a shade in a character. </a:t>
            </a:r>
            <a:r>
              <a:rPr b="1" lang="en-US" sz="1800">
                <a:solidFill>
                  <a:srgbClr val="000000"/>
                </a:solidFill>
                <a:latin typeface="Times New Roman"/>
                <a:ea typeface="Times New Roman"/>
                <a:cs typeface="Times New Roman"/>
                <a:sym typeface="Times New Roman"/>
              </a:rPr>
              <a:t>But you have chosen your fault well. I really cannot </a:t>
            </a:r>
            <a:r>
              <a:rPr b="1" i="1" lang="en-US" sz="1800">
                <a:solidFill>
                  <a:srgbClr val="000000"/>
                </a:solidFill>
                <a:latin typeface="Times New Roman"/>
                <a:ea typeface="Times New Roman"/>
                <a:cs typeface="Times New Roman"/>
                <a:sym typeface="Times New Roman"/>
              </a:rPr>
              <a:t>laugh</a:t>
            </a:r>
            <a:r>
              <a:rPr b="1" lang="en-US" sz="1800">
                <a:solidFill>
                  <a:srgbClr val="000000"/>
                </a:solidFill>
                <a:latin typeface="Times New Roman"/>
                <a:ea typeface="Times New Roman"/>
                <a:cs typeface="Times New Roman"/>
                <a:sym typeface="Times New Roman"/>
              </a:rPr>
              <a:t> at it.</a:t>
            </a:r>
            <a:r>
              <a:rPr lang="en-US" sz="1800">
                <a:solidFill>
                  <a:srgbClr val="000000"/>
                </a:solidFill>
                <a:latin typeface="Times New Roman"/>
                <a:ea typeface="Times New Roman"/>
                <a:cs typeface="Times New Roman"/>
                <a:sym typeface="Times New Roman"/>
              </a:rPr>
              <a:t> You are safe from me.”</a:t>
            </a:r>
            <a:endParaRPr sz="18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800">
                <a:solidFill>
                  <a:srgbClr val="000000"/>
                </a:solidFill>
                <a:latin typeface="Times New Roman"/>
                <a:ea typeface="Times New Roman"/>
                <a:cs typeface="Times New Roman"/>
                <a:sym typeface="Times New Roman"/>
              </a:rPr>
              <a:t>“There is, I believe, in every disposition a tendency to some particular evil, a natural defect, which not even the best education can overcome.”</a:t>
            </a:r>
            <a:endParaRPr sz="18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800">
                <a:solidFill>
                  <a:srgbClr val="000000"/>
                </a:solidFill>
                <a:latin typeface="Times New Roman"/>
                <a:ea typeface="Times New Roman"/>
                <a:cs typeface="Times New Roman"/>
                <a:sym typeface="Times New Roman"/>
              </a:rPr>
              <a:t>“And </a:t>
            </a:r>
            <a:r>
              <a:rPr i="1" lang="en-US" sz="1800">
                <a:solidFill>
                  <a:srgbClr val="000000"/>
                </a:solidFill>
                <a:latin typeface="Times New Roman"/>
                <a:ea typeface="Times New Roman"/>
                <a:cs typeface="Times New Roman"/>
                <a:sym typeface="Times New Roman"/>
              </a:rPr>
              <a:t>your</a:t>
            </a:r>
            <a:r>
              <a:rPr lang="en-US" sz="1800">
                <a:solidFill>
                  <a:srgbClr val="000000"/>
                </a:solidFill>
                <a:latin typeface="Times New Roman"/>
                <a:ea typeface="Times New Roman"/>
                <a:cs typeface="Times New Roman"/>
                <a:sym typeface="Times New Roman"/>
              </a:rPr>
              <a:t> defect is a propensity to hate everybody.”</a:t>
            </a:r>
            <a:endParaRPr sz="18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800">
                <a:solidFill>
                  <a:srgbClr val="000000"/>
                </a:solidFill>
                <a:latin typeface="Times New Roman"/>
                <a:ea typeface="Times New Roman"/>
                <a:cs typeface="Times New Roman"/>
                <a:sym typeface="Times New Roman"/>
              </a:rPr>
              <a:t>“And yours,” he replied, with a smile, “</a:t>
            </a:r>
            <a:r>
              <a:rPr b="1" lang="en-US" sz="1800">
                <a:solidFill>
                  <a:srgbClr val="000000"/>
                </a:solidFill>
                <a:latin typeface="Times New Roman"/>
                <a:ea typeface="Times New Roman"/>
                <a:cs typeface="Times New Roman"/>
                <a:sym typeface="Times New Roman"/>
              </a:rPr>
              <a:t>is wilfully to misunderstand them.</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Times New Roman"/>
                <a:ea typeface="Times New Roman"/>
                <a:cs typeface="Times New Roman"/>
                <a:sym typeface="Times New Roman"/>
              </a:rPr>
              <a:t>57, Oxford p. 43 - 44</a:t>
            </a:r>
            <a:r>
              <a:rPr lang="en-US" sz="1800">
                <a:solidFill>
                  <a:srgbClr val="000000"/>
                </a:solidFill>
                <a:latin typeface="Times New Roman"/>
                <a:ea typeface="Times New Roman"/>
                <a:cs typeface="Times New Roman"/>
                <a:sym typeface="Times New Roman"/>
              </a:rPr>
              <a:t>)</a:t>
            </a:r>
            <a:endParaRPr sz="18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 What is the effect of their banter? What is the author’s purpose?</a:t>
            </a: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g2b713a1f433_0_14"/>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3" name="Google Shape;233;g2b713a1f433_0_14"/>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4" name="Google Shape;234;g2b713a1f433_0_14"/>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Mr. Collins</a:t>
            </a:r>
            <a:endParaRPr/>
          </a:p>
        </p:txBody>
      </p:sp>
      <p:sp>
        <p:nvSpPr>
          <p:cNvPr id="235" name="Google Shape;235;g2b713a1f433_0_14"/>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b6dfe6961a_0_94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Mr. Collins</a:t>
            </a:r>
            <a:endParaRPr/>
          </a:p>
        </p:txBody>
      </p:sp>
      <p:sp>
        <p:nvSpPr>
          <p:cNvPr id="242" name="Google Shape;242;g2b6dfe6961a_0_944"/>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b="1" lang="en-US" sz="2300">
                <a:solidFill>
                  <a:srgbClr val="000000"/>
                </a:solidFill>
                <a:highlight>
                  <a:srgbClr val="FFFFFF"/>
                </a:highlight>
                <a:latin typeface="Times New Roman"/>
                <a:ea typeface="Times New Roman"/>
                <a:cs typeface="Times New Roman"/>
                <a:sym typeface="Times New Roman"/>
              </a:rPr>
              <a:t>Mr. Collins was punctual to his time,</a:t>
            </a:r>
            <a:r>
              <a:rPr lang="en-US" sz="2300">
                <a:solidFill>
                  <a:srgbClr val="000000"/>
                </a:solidFill>
                <a:highlight>
                  <a:srgbClr val="FFFFFF"/>
                </a:highlight>
                <a:latin typeface="Times New Roman"/>
                <a:ea typeface="Times New Roman"/>
                <a:cs typeface="Times New Roman"/>
                <a:sym typeface="Times New Roman"/>
              </a:rPr>
              <a:t> and was received with great politeness by the whole family.</a:t>
            </a:r>
            <a:r>
              <a:rPr b="1" lang="en-US" sz="2300">
                <a:solidFill>
                  <a:srgbClr val="000000"/>
                </a:solidFill>
                <a:highlight>
                  <a:srgbClr val="FFFFFF"/>
                </a:highlight>
                <a:latin typeface="Times New Roman"/>
                <a:ea typeface="Times New Roman"/>
                <a:cs typeface="Times New Roman"/>
                <a:sym typeface="Times New Roman"/>
              </a:rPr>
              <a:t> Mr. Bennet indeed said little</a:t>
            </a:r>
            <a:r>
              <a:rPr lang="en-US" sz="2300">
                <a:solidFill>
                  <a:srgbClr val="000000"/>
                </a:solidFill>
                <a:highlight>
                  <a:srgbClr val="FFFFFF"/>
                </a:highlight>
                <a:latin typeface="Times New Roman"/>
                <a:ea typeface="Times New Roman"/>
                <a:cs typeface="Times New Roman"/>
                <a:sym typeface="Times New Roman"/>
              </a:rPr>
              <a:t>; but the ladies were ready enough to talk, and Mr. Collins seemed neither in need of encouragement, nor inclined to be silent himself. He was a tall, heavy-looking young man of five-and-twenty. His air was grave and stately, and </a:t>
            </a:r>
            <a:r>
              <a:rPr b="1" lang="en-US" sz="2300">
                <a:solidFill>
                  <a:srgbClr val="000000"/>
                </a:solidFill>
                <a:highlight>
                  <a:srgbClr val="FFFFFF"/>
                </a:highlight>
                <a:latin typeface="Times New Roman"/>
                <a:ea typeface="Times New Roman"/>
                <a:cs typeface="Times New Roman"/>
                <a:sym typeface="Times New Roman"/>
              </a:rPr>
              <a:t>his manners were very formal</a:t>
            </a:r>
            <a:r>
              <a:rPr lang="en-US" sz="2300">
                <a:solidFill>
                  <a:srgbClr val="000000"/>
                </a:solidFill>
                <a:highlight>
                  <a:srgbClr val="FFFFFF"/>
                </a:highlight>
                <a:latin typeface="Times New Roman"/>
                <a:ea typeface="Times New Roman"/>
                <a:cs typeface="Times New Roman"/>
                <a:sym typeface="Times New Roman"/>
              </a:rPr>
              <a:t>. He had not been long seated before he complimented Mrs. Bennet on having so fine a family of daughters, </a:t>
            </a:r>
            <a:r>
              <a:rPr b="1" lang="en-US" sz="2300">
                <a:solidFill>
                  <a:srgbClr val="000000"/>
                </a:solidFill>
                <a:highlight>
                  <a:srgbClr val="FFFFFF"/>
                </a:highlight>
                <a:latin typeface="Times New Roman"/>
                <a:ea typeface="Times New Roman"/>
                <a:cs typeface="Times New Roman"/>
                <a:sym typeface="Times New Roman"/>
              </a:rPr>
              <a:t>said he had heard much of their beauty, </a:t>
            </a:r>
            <a:r>
              <a:rPr lang="en-US" sz="2300">
                <a:solidFill>
                  <a:srgbClr val="000000"/>
                </a:solidFill>
                <a:highlight>
                  <a:srgbClr val="FFFFFF"/>
                </a:highlight>
                <a:latin typeface="Times New Roman"/>
                <a:ea typeface="Times New Roman"/>
                <a:cs typeface="Times New Roman"/>
                <a:sym typeface="Times New Roman"/>
              </a:rPr>
              <a:t>but that, in this instance, fame had fallen short of the truth; and added, that he did not doubt her seeing them all in due time well disposed of in marriage. </a:t>
            </a:r>
            <a:r>
              <a:rPr b="1" lang="en-US" sz="2300">
                <a:solidFill>
                  <a:srgbClr val="000000"/>
                </a:solidFill>
                <a:highlight>
                  <a:srgbClr val="FFFFFF"/>
                </a:highlight>
                <a:latin typeface="Times New Roman"/>
                <a:ea typeface="Times New Roman"/>
                <a:cs typeface="Times New Roman"/>
                <a:sym typeface="Times New Roman"/>
              </a:rPr>
              <a:t>This gallantry was not much to the taste of some of his hearers; but Mrs. Bennet, who quarrelled with no compliments, answered most readily</a:t>
            </a:r>
            <a:r>
              <a:rPr lang="en-US" sz="2300">
                <a:solidFill>
                  <a:srgbClr val="000000"/>
                </a:solidFill>
                <a:highlight>
                  <a:srgbClr val="FFFFFF"/>
                </a:highlight>
                <a:latin typeface="Times New Roman"/>
                <a:ea typeface="Times New Roman"/>
                <a:cs typeface="Times New Roman"/>
                <a:sym typeface="Times New Roman"/>
              </a:rPr>
              <a:t>,—  (63, Oxford p. 49)</a:t>
            </a:r>
            <a:endParaRPr sz="23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 What ‘character’ is Mr. Collins?</a:t>
            </a:r>
            <a:endParaRPr sz="23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b6dfe6961a_0_95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Mr. Collins was not a sensible man</a:t>
            </a:r>
            <a:endParaRPr/>
          </a:p>
        </p:txBody>
      </p:sp>
      <p:sp>
        <p:nvSpPr>
          <p:cNvPr id="249" name="Google Shape;249;g2b6dfe6961a_0_951"/>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b="1" lang="en-US" sz="2000">
                <a:solidFill>
                  <a:srgbClr val="000000"/>
                </a:solidFill>
                <a:highlight>
                  <a:srgbClr val="FFFFFF"/>
                </a:highlight>
                <a:latin typeface="Times New Roman"/>
                <a:ea typeface="Times New Roman"/>
                <a:cs typeface="Times New Roman"/>
                <a:sym typeface="Times New Roman"/>
              </a:rPr>
              <a:t>MR. COLLINS was not a sensible man,</a:t>
            </a:r>
            <a:r>
              <a:rPr lang="en-US" sz="2000">
                <a:solidFill>
                  <a:srgbClr val="000000"/>
                </a:solidFill>
                <a:highlight>
                  <a:srgbClr val="FFFFFF"/>
                </a:highlight>
                <a:latin typeface="Times New Roman"/>
                <a:ea typeface="Times New Roman"/>
                <a:cs typeface="Times New Roman"/>
                <a:sym typeface="Times New Roman"/>
              </a:rPr>
              <a:t> and the </a:t>
            </a:r>
            <a:r>
              <a:rPr b="1" lang="en-US" sz="2000">
                <a:solidFill>
                  <a:srgbClr val="000000"/>
                </a:solidFill>
                <a:highlight>
                  <a:srgbClr val="FFFFFF"/>
                </a:highlight>
                <a:latin typeface="Times New Roman"/>
                <a:ea typeface="Times New Roman"/>
                <a:cs typeface="Times New Roman"/>
                <a:sym typeface="Times New Roman"/>
              </a:rPr>
              <a:t>deficiency of nature had been but little assisted by education or society</a:t>
            </a:r>
            <a:r>
              <a:rPr lang="en-US" sz="2000">
                <a:solidFill>
                  <a:srgbClr val="000000"/>
                </a:solidFill>
                <a:highlight>
                  <a:srgbClr val="FFFFFF"/>
                </a:highlight>
                <a:latin typeface="Times New Roman"/>
                <a:ea typeface="Times New Roman"/>
                <a:cs typeface="Times New Roman"/>
                <a:sym typeface="Times New Roman"/>
              </a:rPr>
              <a:t>; the greatest part of his life having been spent under the guidance of an illiterate and miserly father; and though he belonged to one of the universities, he had merely kept the necessary terms without forming at it any useful acquaintance. </a:t>
            </a:r>
            <a:r>
              <a:rPr b="1" lang="en-US" sz="2000">
                <a:solidFill>
                  <a:srgbClr val="000000"/>
                </a:solidFill>
                <a:highlight>
                  <a:srgbClr val="FFFFFF"/>
                </a:highlight>
                <a:latin typeface="Times New Roman"/>
                <a:ea typeface="Times New Roman"/>
                <a:cs typeface="Times New Roman"/>
                <a:sym typeface="Times New Roman"/>
              </a:rPr>
              <a:t>The subjection in which his father had brought him up had given him originally great humility of manner;</a:t>
            </a:r>
            <a:r>
              <a:rPr lang="en-US" sz="2000">
                <a:solidFill>
                  <a:srgbClr val="000000"/>
                </a:solidFill>
                <a:highlight>
                  <a:srgbClr val="FFFFFF"/>
                </a:highlight>
                <a:latin typeface="Times New Roman"/>
                <a:ea typeface="Times New Roman"/>
                <a:cs typeface="Times New Roman"/>
                <a:sym typeface="Times New Roman"/>
              </a:rPr>
              <a:t> but it was now a good deal counteracted by the self-conceit of a weak head, living in retirement, and the consequential feelings of early and unexpected prosperity. </a:t>
            </a:r>
            <a:r>
              <a:rPr b="1" lang="en-US" sz="2000">
                <a:solidFill>
                  <a:srgbClr val="000000"/>
                </a:solidFill>
                <a:highlight>
                  <a:srgbClr val="FFFFFF"/>
                </a:highlight>
                <a:latin typeface="Times New Roman"/>
                <a:ea typeface="Times New Roman"/>
                <a:cs typeface="Times New Roman"/>
                <a:sym typeface="Times New Roman"/>
              </a:rPr>
              <a:t>A fortunate chance had recommended him to Lady Catherine de Bourgh when the living of Hunsford was vacant;</a:t>
            </a:r>
            <a:r>
              <a:rPr lang="en-US" sz="2000">
                <a:solidFill>
                  <a:srgbClr val="000000"/>
                </a:solidFill>
                <a:highlight>
                  <a:srgbClr val="FFFFFF"/>
                </a:highlight>
                <a:latin typeface="Times New Roman"/>
                <a:ea typeface="Times New Roman"/>
                <a:cs typeface="Times New Roman"/>
                <a:sym typeface="Times New Roman"/>
              </a:rPr>
              <a:t> and the respect which he felt for her high rank, and his veneration for her as his patroness, mingling with a very good opinion of himself, of his authority as a clergyman, and his right as a rector, made him altogether a mixture of pride and obsequiousness, self-importance and humility (69, Oxford p. 53)</a:t>
            </a:r>
            <a:endParaRPr sz="20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 Whose point of view is Mr. Collins told from? And how does it contribute to the message of the book?</a:t>
            </a:r>
            <a:endParaRPr sz="20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b6dfe6961a_0_97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Proposal &amp; Rejection</a:t>
            </a:r>
            <a:endParaRPr/>
          </a:p>
        </p:txBody>
      </p:sp>
      <p:sp>
        <p:nvSpPr>
          <p:cNvPr id="256" name="Google Shape;256;g2b6dfe6961a_0_979"/>
          <p:cNvSpPr txBox="1"/>
          <p:nvPr>
            <p:ph idx="1" type="body"/>
          </p:nvPr>
        </p:nvSpPr>
        <p:spPr>
          <a:xfrm>
            <a:off x="838200" y="1929384"/>
            <a:ext cx="10515600" cy="4251900"/>
          </a:xfrm>
          <a:prstGeom prst="rect">
            <a:avLst/>
          </a:prstGeom>
        </p:spPr>
        <p:txBody>
          <a:bodyPr anchorCtr="0" anchor="t" bIns="45700" lIns="91425" spcFirstLastPara="1" rIns="91425" wrap="square" tIns="45700">
            <a:noAutofit/>
          </a:bodyPr>
          <a:lstStyle/>
          <a:p>
            <a:pPr indent="482600" lvl="0" marL="0" rtl="0" algn="just">
              <a:lnSpc>
                <a:spcPct val="115000"/>
              </a:lnSpc>
              <a:spcBef>
                <a:spcPts val="200"/>
              </a:spcBef>
              <a:spcAft>
                <a:spcPts val="0"/>
              </a:spcAft>
              <a:buNone/>
            </a:pPr>
            <a:r>
              <a:rPr b="1" lang="en-US" sz="1700">
                <a:solidFill>
                  <a:srgbClr val="000000"/>
                </a:solidFill>
                <a:latin typeface="Times New Roman"/>
                <a:ea typeface="Times New Roman"/>
                <a:cs typeface="Times New Roman"/>
                <a:sym typeface="Times New Roman"/>
              </a:rPr>
              <a:t>“You are too hasty, sir,</a:t>
            </a:r>
            <a:r>
              <a:rPr lang="en-US" sz="1700">
                <a:solidFill>
                  <a:srgbClr val="000000"/>
                </a:solidFill>
                <a:latin typeface="Times New Roman"/>
                <a:ea typeface="Times New Roman"/>
                <a:cs typeface="Times New Roman"/>
                <a:sym typeface="Times New Roman"/>
              </a:rPr>
              <a:t>” she cried. “You forget that I have made no answer. Let me do it without further loss of time. Accept my thanks for the compliment you are paying me. I am very sensible of the honour of your proposals, but it is impossible for me to do otherwise than decline them.”</a:t>
            </a:r>
            <a:endParaRPr sz="17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b="1" lang="en-US" sz="1700">
                <a:solidFill>
                  <a:srgbClr val="000000"/>
                </a:solidFill>
                <a:latin typeface="Times New Roman"/>
                <a:ea typeface="Times New Roman"/>
                <a:cs typeface="Times New Roman"/>
                <a:sym typeface="Times New Roman"/>
              </a:rPr>
              <a:t>“I am not now to learn,</a:t>
            </a:r>
            <a:r>
              <a:rPr lang="en-US" sz="1700">
                <a:solidFill>
                  <a:srgbClr val="000000"/>
                </a:solidFill>
                <a:latin typeface="Times New Roman"/>
                <a:ea typeface="Times New Roman"/>
                <a:cs typeface="Times New Roman"/>
                <a:sym typeface="Times New Roman"/>
              </a:rPr>
              <a:t>” replied Mr. Collins, with a formal wave of the hand, “</a:t>
            </a:r>
            <a:r>
              <a:rPr b="1" lang="en-US" sz="1700">
                <a:solidFill>
                  <a:srgbClr val="000000"/>
                </a:solidFill>
                <a:latin typeface="Times New Roman"/>
                <a:ea typeface="Times New Roman"/>
                <a:cs typeface="Times New Roman"/>
                <a:sym typeface="Times New Roman"/>
              </a:rPr>
              <a:t>that it is usual with young ladies to reject the addresses of the man whom they secretly mean to accept</a:t>
            </a:r>
            <a:r>
              <a:rPr lang="en-US" sz="1700">
                <a:solidFill>
                  <a:srgbClr val="000000"/>
                </a:solidFill>
                <a:latin typeface="Times New Roman"/>
                <a:ea typeface="Times New Roman"/>
                <a:cs typeface="Times New Roman"/>
                <a:sym typeface="Times New Roman"/>
              </a:rPr>
              <a:t>, when he first applies for their favour; and that sometimes the refusal is repeated a second or even a third time. I am, therefore, by no means discouraged by what you have just said, and shall hope to lead you to the altar ere long.”</a:t>
            </a:r>
            <a:endParaRPr sz="17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700">
                <a:solidFill>
                  <a:srgbClr val="000000"/>
                </a:solidFill>
                <a:latin typeface="Times New Roman"/>
                <a:ea typeface="Times New Roman"/>
                <a:cs typeface="Times New Roman"/>
                <a:sym typeface="Times New Roman"/>
              </a:rPr>
              <a:t>“</a:t>
            </a:r>
            <a:r>
              <a:rPr b="1" lang="en-US" sz="1700">
                <a:solidFill>
                  <a:srgbClr val="000000"/>
                </a:solidFill>
                <a:latin typeface="Times New Roman"/>
                <a:ea typeface="Times New Roman"/>
                <a:cs typeface="Times New Roman"/>
                <a:sym typeface="Times New Roman"/>
              </a:rPr>
              <a:t>Upon my word, sir,</a:t>
            </a:r>
            <a:r>
              <a:rPr lang="en-US" sz="1700">
                <a:solidFill>
                  <a:srgbClr val="000000"/>
                </a:solidFill>
                <a:latin typeface="Times New Roman"/>
                <a:ea typeface="Times New Roman"/>
                <a:cs typeface="Times New Roman"/>
                <a:sym typeface="Times New Roman"/>
              </a:rPr>
              <a:t>” cried Elizabeth, “</a:t>
            </a:r>
            <a:r>
              <a:rPr b="1" lang="en-US" sz="1700">
                <a:solidFill>
                  <a:srgbClr val="000000"/>
                </a:solidFill>
                <a:latin typeface="Times New Roman"/>
                <a:ea typeface="Times New Roman"/>
                <a:cs typeface="Times New Roman"/>
                <a:sym typeface="Times New Roman"/>
              </a:rPr>
              <a:t>your hope is rather an extraordinary one after my declaration.</a:t>
            </a:r>
            <a:r>
              <a:rPr lang="en-US" sz="1700">
                <a:solidFill>
                  <a:srgbClr val="000000"/>
                </a:solidFill>
                <a:latin typeface="Times New Roman"/>
                <a:ea typeface="Times New Roman"/>
                <a:cs typeface="Times New Roman"/>
                <a:sym typeface="Times New Roman"/>
              </a:rPr>
              <a:t> I do assure you that I am not one of those young ladies (if such young ladies there are) who are so daring as to risk their happiness on the chance of being asked a second time. I am perfectly serious in my refusal. You could not make </a:t>
            </a:r>
            <a:r>
              <a:rPr i="1" lang="en-US" sz="1700">
                <a:solidFill>
                  <a:srgbClr val="000000"/>
                </a:solidFill>
                <a:latin typeface="Times New Roman"/>
                <a:ea typeface="Times New Roman"/>
                <a:cs typeface="Times New Roman"/>
                <a:sym typeface="Times New Roman"/>
              </a:rPr>
              <a:t>me</a:t>
            </a:r>
            <a:r>
              <a:rPr lang="en-US" sz="1700">
                <a:solidFill>
                  <a:srgbClr val="000000"/>
                </a:solidFill>
                <a:latin typeface="Times New Roman"/>
                <a:ea typeface="Times New Roman"/>
                <a:cs typeface="Times New Roman"/>
                <a:sym typeface="Times New Roman"/>
              </a:rPr>
              <a:t> happy, and I am convinced that I am the last woman in the world who would make </a:t>
            </a:r>
            <a:r>
              <a:rPr i="1" lang="en-US" sz="1700">
                <a:solidFill>
                  <a:srgbClr val="000000"/>
                </a:solidFill>
                <a:latin typeface="Times New Roman"/>
                <a:ea typeface="Times New Roman"/>
                <a:cs typeface="Times New Roman"/>
                <a:sym typeface="Times New Roman"/>
              </a:rPr>
              <a:t>you</a:t>
            </a:r>
            <a:r>
              <a:rPr lang="en-US" sz="1700">
                <a:solidFill>
                  <a:srgbClr val="000000"/>
                </a:solidFill>
                <a:latin typeface="Times New Roman"/>
                <a:ea typeface="Times New Roman"/>
                <a:cs typeface="Times New Roman"/>
                <a:sym typeface="Times New Roman"/>
              </a:rPr>
              <a:t> so. Nay, were your friend Lady Catherine to know me, I am persuaded she would find me in every respect ill qualified for the situation.” (104, Oxford p. 81 - 82)</a:t>
            </a:r>
            <a:endParaRPr sz="17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Question:What kind of language do the two use to communicate their misunderstandings?</a:t>
            </a:r>
            <a:endParaRPr sz="17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b6dfe6961a_0_104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Clothing </a:t>
            </a:r>
            <a:endParaRPr/>
          </a:p>
        </p:txBody>
      </p:sp>
      <p:sp>
        <p:nvSpPr>
          <p:cNvPr id="263" name="Google Shape;263;g2b6dfe6961a_0_1042"/>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400">
                <a:solidFill>
                  <a:srgbClr val="000000"/>
                </a:solidFill>
                <a:highlight>
                  <a:srgbClr val="FFFFFF"/>
                </a:highlight>
                <a:latin typeface="Times New Roman"/>
                <a:ea typeface="Times New Roman"/>
                <a:cs typeface="Times New Roman"/>
                <a:sym typeface="Times New Roman"/>
              </a:rPr>
              <a:t>“</a:t>
            </a:r>
            <a:r>
              <a:rPr b="1" lang="en-US" sz="2400">
                <a:solidFill>
                  <a:srgbClr val="000000"/>
                </a:solidFill>
                <a:highlight>
                  <a:srgbClr val="FFFFFF"/>
                </a:highlight>
                <a:latin typeface="Times New Roman"/>
                <a:ea typeface="Times New Roman"/>
                <a:cs typeface="Times New Roman"/>
                <a:sym typeface="Times New Roman"/>
              </a:rPr>
              <a:t>Do not make yourself uneasy, my dear cousin</a:t>
            </a:r>
            <a:r>
              <a:rPr lang="en-US" sz="2400">
                <a:solidFill>
                  <a:srgbClr val="000000"/>
                </a:solidFill>
                <a:highlight>
                  <a:srgbClr val="FFFFFF"/>
                </a:highlight>
                <a:latin typeface="Times New Roman"/>
                <a:ea typeface="Times New Roman"/>
                <a:cs typeface="Times New Roman"/>
                <a:sym typeface="Times New Roman"/>
              </a:rPr>
              <a:t>, about your apparel. Lady Catherine is far from requiring that elegance of dress in us which becomes herself and daughter. I would advise you merely to put on whatever of your clothes is superior to the rest—there is no occasion for anything more.</a:t>
            </a:r>
            <a:r>
              <a:rPr b="1" lang="en-US" sz="2400">
                <a:solidFill>
                  <a:srgbClr val="000000"/>
                </a:solidFill>
                <a:highlight>
                  <a:srgbClr val="FFFFFF"/>
                </a:highlight>
                <a:latin typeface="Times New Roman"/>
                <a:ea typeface="Times New Roman"/>
                <a:cs typeface="Times New Roman"/>
                <a:sym typeface="Times New Roman"/>
              </a:rPr>
              <a:t> Lady Catherine will not think the worse of you for being simply dressed.</a:t>
            </a:r>
            <a:r>
              <a:rPr lang="en-US" sz="2400">
                <a:solidFill>
                  <a:srgbClr val="000000"/>
                </a:solidFill>
                <a:highlight>
                  <a:srgbClr val="FFFFFF"/>
                </a:highlight>
                <a:latin typeface="Times New Roman"/>
                <a:ea typeface="Times New Roman"/>
                <a:cs typeface="Times New Roman"/>
                <a:sym typeface="Times New Roman"/>
              </a:rPr>
              <a:t> She likes to have the distinction of rank preserved.” (p.158, Oxford p.121)</a:t>
            </a:r>
            <a:endParaRPr sz="24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t/>
            </a:r>
            <a:endParaRPr sz="24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 Why is Mr. Collins depicted in this way?</a:t>
            </a:r>
            <a:endParaRPr b="1" sz="2200">
              <a:solidFill>
                <a:srgbClr val="000000"/>
              </a:solidFill>
              <a:highlight>
                <a:schemeClr val="lt1"/>
              </a:highlight>
              <a:latin typeface="Times New Roman"/>
              <a:ea typeface="Times New Roman"/>
              <a:cs typeface="Times New Roman"/>
              <a:sym typeface="Times New Roman"/>
            </a:endParaRPr>
          </a:p>
          <a:p>
            <a:pPr indent="-368300" lvl="0" marL="457200" rtl="0" algn="l">
              <a:spcBef>
                <a:spcPts val="1000"/>
              </a:spcBef>
              <a:spcAft>
                <a:spcPts val="0"/>
              </a:spcAft>
              <a:buClr>
                <a:srgbClr val="000000"/>
              </a:buClr>
              <a:buSzPts val="22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society and class, what he thinks is consistent </a:t>
            </a:r>
            <a:endParaRPr b="1" sz="2200">
              <a:solidFill>
                <a:srgbClr val="000000"/>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g2b713a1f433_0_21"/>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9" name="Google Shape;269;g2b713a1f433_0_21"/>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0" name="Google Shape;270;g2b713a1f433_0_21"/>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Disapproval of Marriage</a:t>
            </a:r>
            <a:endParaRPr sz="6800">
              <a:solidFill>
                <a:srgbClr val="FFFFFF"/>
              </a:solidFill>
            </a:endParaRPr>
          </a:p>
        </p:txBody>
      </p:sp>
      <p:sp>
        <p:nvSpPr>
          <p:cNvPr id="271" name="Google Shape;271;g2b713a1f433_0_21"/>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b6dfe6961a_0_95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Marriage Market </a:t>
            </a:r>
            <a:endParaRPr/>
          </a:p>
        </p:txBody>
      </p:sp>
      <p:sp>
        <p:nvSpPr>
          <p:cNvPr id="278" name="Google Shape;278;g2b6dfe6961a_0_958"/>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85000" lnSpcReduction="20000"/>
          </a:bodyPr>
          <a:lstStyle/>
          <a:p>
            <a:pPr indent="482600" lvl="0" marL="0" rtl="0" algn="just">
              <a:lnSpc>
                <a:spcPct val="115000"/>
              </a:lnSpc>
              <a:spcBef>
                <a:spcPts val="200"/>
              </a:spcBef>
              <a:spcAft>
                <a:spcPts val="0"/>
              </a:spcAft>
              <a:buNone/>
            </a:pPr>
            <a:r>
              <a:rPr b="1" lang="en-US" sz="1300">
                <a:solidFill>
                  <a:srgbClr val="000000"/>
                </a:solidFill>
                <a:latin typeface="Times New Roman"/>
                <a:ea typeface="Times New Roman"/>
                <a:cs typeface="Times New Roman"/>
                <a:sym typeface="Times New Roman"/>
              </a:rPr>
              <a:t>Mr. Wickham was the happy man towards whom almost every female eye was turned</a:t>
            </a:r>
            <a:r>
              <a:rPr lang="en-US" sz="1300">
                <a:solidFill>
                  <a:srgbClr val="000000"/>
                </a:solidFill>
                <a:latin typeface="Times New Roman"/>
                <a:ea typeface="Times New Roman"/>
                <a:cs typeface="Times New Roman"/>
                <a:sym typeface="Times New Roman"/>
              </a:rPr>
              <a:t>, and</a:t>
            </a:r>
            <a:r>
              <a:rPr b="1" lang="en-US" sz="1300">
                <a:solidFill>
                  <a:srgbClr val="000000"/>
                </a:solidFill>
                <a:latin typeface="Times New Roman"/>
                <a:ea typeface="Times New Roman"/>
                <a:cs typeface="Times New Roman"/>
                <a:sym typeface="Times New Roman"/>
              </a:rPr>
              <a:t> Elizabeth was the happy woman by whom he finally seated himself; and the agreeable manner in which he immediately fell into conversatio</a:t>
            </a:r>
            <a:r>
              <a:rPr lang="en-US" sz="1300">
                <a:solidFill>
                  <a:srgbClr val="000000"/>
                </a:solidFill>
                <a:latin typeface="Times New Roman"/>
                <a:ea typeface="Times New Roman"/>
                <a:cs typeface="Times New Roman"/>
                <a:sym typeface="Times New Roman"/>
              </a:rPr>
              <a:t>n, though it was only on its being a wet night, and on the probability of a rainy season, made her feel that the commonest, dullest, most threadbare topic might be rendered interesting by the skill of the speaker.</a:t>
            </a:r>
            <a:endParaRPr sz="13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b="1" lang="en-US" sz="1300">
                <a:solidFill>
                  <a:srgbClr val="000000"/>
                </a:solidFill>
                <a:latin typeface="Times New Roman"/>
                <a:ea typeface="Times New Roman"/>
                <a:cs typeface="Times New Roman"/>
                <a:sym typeface="Times New Roman"/>
              </a:rPr>
              <a:t>With such rivals for the notice of the fair as Mr. Wickham and the officers, </a:t>
            </a:r>
            <a:r>
              <a:rPr lang="en-US" sz="1300">
                <a:solidFill>
                  <a:srgbClr val="000000"/>
                </a:solidFill>
                <a:latin typeface="Times New Roman"/>
                <a:ea typeface="Times New Roman"/>
                <a:cs typeface="Times New Roman"/>
                <a:sym typeface="Times New Roman"/>
              </a:rPr>
              <a:t>Mr. Collins seemed to sink into insignificance; to the young ladies he certainly was nothing; but he had still at intervals a kind listener in Mrs. Philips, and was, by her watchfulness, most abundantly supplied with coffee and muffin.</a:t>
            </a:r>
            <a:endParaRPr sz="13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300">
                <a:solidFill>
                  <a:srgbClr val="000000"/>
                </a:solidFill>
                <a:latin typeface="Times New Roman"/>
                <a:ea typeface="Times New Roman"/>
                <a:cs typeface="Times New Roman"/>
                <a:sym typeface="Times New Roman"/>
              </a:rPr>
              <a:t>When the card tables were placed, he had an opportunity of obliging her, in return, by sitting down to whist.</a:t>
            </a:r>
            <a:endParaRPr sz="13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300">
                <a:solidFill>
                  <a:srgbClr val="000000"/>
                </a:solidFill>
                <a:latin typeface="Times New Roman"/>
                <a:ea typeface="Times New Roman"/>
                <a:cs typeface="Times New Roman"/>
                <a:sym typeface="Times New Roman"/>
              </a:rPr>
              <a:t>“I know little of the game at present,” said he, “but I shall be glad to improve myself; for in my situation of life——” Mrs. Philips was very thankful for his compliance, but could not wait for his reason.</a:t>
            </a:r>
            <a:endParaRPr sz="13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b="1" lang="en-US" sz="1300">
                <a:solidFill>
                  <a:srgbClr val="000000"/>
                </a:solidFill>
                <a:latin typeface="Times New Roman"/>
                <a:ea typeface="Times New Roman"/>
                <a:cs typeface="Times New Roman"/>
                <a:sym typeface="Times New Roman"/>
              </a:rPr>
              <a:t>Mr. Wickham did not play at whist, and with ready delight was he received at the other table between Elizabeth and Lydia</a:t>
            </a:r>
            <a:r>
              <a:rPr lang="en-US" sz="1300">
                <a:solidFill>
                  <a:srgbClr val="000000"/>
                </a:solidFill>
                <a:latin typeface="Times New Roman"/>
                <a:ea typeface="Times New Roman"/>
                <a:cs typeface="Times New Roman"/>
                <a:sym typeface="Times New Roman"/>
              </a:rPr>
              <a:t>. At first there seemed danger of Lydia’s engrossing him entirely, for she was a most determined talker; but being likewise extremely fond of lottery tickets, she soon grew too much interested in the game, too eager in making bets and exclaiming after prizes, to have attention for anyone in particular. Allowing for the common demands of the game, Mr. Wickham was therefore at leisure to talk to Elizabeth, and she was very willing to hear him, though what she chiefly wished to hear she could not hope to be told, the history of his acquaintance with Mr. Darcy. She dared not even mention that gentleman. Her curiosity, how ever, was unexpectedly relieved. Mr. Wickham began the subject himself. He inquired how far Netherfield was from Meryton; and, after receiving her answer, asked in a hesitating manner how long Mr. Darcy had been staying there. (75, Oxford p. 57 - 58)</a:t>
            </a:r>
            <a:endParaRPr b="1" sz="2200">
              <a:solidFill>
                <a:srgbClr val="000000"/>
              </a:solidFill>
              <a:highlight>
                <a:schemeClr val="lt1"/>
              </a:highlight>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Question:In what ways does the scene seem humorous and yet, also a commentary on the marriage market?</a:t>
            </a:r>
            <a:endParaRPr sz="1100">
              <a:solidFill>
                <a:srgbClr val="000000"/>
              </a:solidFill>
              <a:latin typeface="Times New Roman"/>
              <a:ea typeface="Times New Roman"/>
              <a:cs typeface="Times New Roman"/>
              <a:sym typeface="Times New Roman"/>
            </a:endParaRPr>
          </a:p>
          <a:p>
            <a:pPr indent="-379730" lvl="0" marL="457200" rtl="0" algn="l">
              <a:spcBef>
                <a:spcPts val="1000"/>
              </a:spcBef>
              <a:spcAft>
                <a:spcPts val="0"/>
              </a:spcAft>
              <a:buSzPct val="100000"/>
              <a:buChar char="●"/>
            </a:pPr>
            <a:r>
              <a:rPr lang="en-US"/>
              <a:t>couple characters → contrast between Mr. Collins &amp; Mr. Wickham [marriage] </a:t>
            </a:r>
            <a:endParaRPr/>
          </a:p>
          <a:p>
            <a:pPr indent="-379730" lvl="0" marL="457200" rtl="0" algn="l">
              <a:spcBef>
                <a:spcPts val="0"/>
              </a:spcBef>
              <a:spcAft>
                <a:spcPts val="0"/>
              </a:spcAft>
              <a:buSzPct val="100000"/>
              <a:buChar char="●"/>
            </a:pPr>
            <a:r>
              <a:rPr lang="en-US"/>
              <a:t>Mrs. Phillips → polite to Mr. Collins / let a breath of air out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b6dfe6961a_0_97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Reasons</a:t>
            </a:r>
            <a:r>
              <a:rPr lang="en-US"/>
              <a:t> for Marriage</a:t>
            </a:r>
            <a:endParaRPr/>
          </a:p>
        </p:txBody>
      </p:sp>
      <p:sp>
        <p:nvSpPr>
          <p:cNvPr id="285" name="Google Shape;285;g2b6dfe6961a_0_972"/>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482600" lvl="0" marL="0" rtl="0" algn="just">
              <a:lnSpc>
                <a:spcPct val="115000"/>
              </a:lnSpc>
              <a:spcBef>
                <a:spcPts val="200"/>
              </a:spcBef>
              <a:spcAft>
                <a:spcPts val="0"/>
              </a:spcAft>
              <a:buNone/>
            </a:pPr>
            <a:r>
              <a:rPr lang="en-US" sz="1100">
                <a:solidFill>
                  <a:srgbClr val="000000"/>
                </a:solidFill>
                <a:latin typeface="Times New Roman"/>
                <a:ea typeface="Times New Roman"/>
                <a:cs typeface="Times New Roman"/>
                <a:sym typeface="Times New Roman"/>
              </a:rPr>
              <a:t>“My reasons for marrying are, first, that I think it a right thing for every clergyman in easy circumstances </a:t>
            </a:r>
            <a:r>
              <a:rPr b="1" lang="en-US" sz="1100">
                <a:solidFill>
                  <a:srgbClr val="000000"/>
                </a:solidFill>
                <a:latin typeface="Times New Roman"/>
                <a:ea typeface="Times New Roman"/>
                <a:cs typeface="Times New Roman"/>
                <a:sym typeface="Times New Roman"/>
              </a:rPr>
              <a:t>(like myself) t</a:t>
            </a:r>
            <a:r>
              <a:rPr lang="en-US" sz="1100">
                <a:solidFill>
                  <a:srgbClr val="000000"/>
                </a:solidFill>
                <a:latin typeface="Times New Roman"/>
                <a:ea typeface="Times New Roman"/>
                <a:cs typeface="Times New Roman"/>
                <a:sym typeface="Times New Roman"/>
              </a:rPr>
              <a:t>o set the example of matrimony in his parish; secondly, that I am convinced it will add very greatly to my happiness; and, thirdly, which perhaps I ought to have mentioned earlier, that it is the particular advice and recommendation of the very noble lady whom I have the honour of calling patroness. Twice has she condescended to give me her opinion (unasked too!) on this subject; and it was but the very Saturday night before I left Hunsford,—between our pools at quadrille, while Mrs. Jenkinson was arranging Miss De Bourgh’s footstool,—that she said, ‘Mr. Collins, you must marry. A clergyman like you must marry. Choose properly, choose a gentlewoman for </a:t>
            </a:r>
            <a:r>
              <a:rPr i="1" lang="en-US" sz="1100">
                <a:solidFill>
                  <a:srgbClr val="000000"/>
                </a:solidFill>
                <a:latin typeface="Times New Roman"/>
                <a:ea typeface="Times New Roman"/>
                <a:cs typeface="Times New Roman"/>
                <a:sym typeface="Times New Roman"/>
              </a:rPr>
              <a:t>my</a:t>
            </a:r>
            <a:r>
              <a:rPr lang="en-US" sz="1100">
                <a:solidFill>
                  <a:srgbClr val="000000"/>
                </a:solidFill>
                <a:latin typeface="Times New Roman"/>
                <a:ea typeface="Times New Roman"/>
                <a:cs typeface="Times New Roman"/>
                <a:sym typeface="Times New Roman"/>
              </a:rPr>
              <a:t> sake, and for your </a:t>
            </a:r>
            <a:r>
              <a:rPr i="1" lang="en-US" sz="1100">
                <a:solidFill>
                  <a:srgbClr val="000000"/>
                </a:solidFill>
                <a:latin typeface="Times New Roman"/>
                <a:ea typeface="Times New Roman"/>
                <a:cs typeface="Times New Roman"/>
                <a:sym typeface="Times New Roman"/>
              </a:rPr>
              <a:t>own</a:t>
            </a:r>
            <a:r>
              <a:rPr lang="en-US" sz="1100">
                <a:solidFill>
                  <a:srgbClr val="000000"/>
                </a:solidFill>
                <a:latin typeface="Times New Roman"/>
                <a:ea typeface="Times New Roman"/>
                <a:cs typeface="Times New Roman"/>
                <a:sym typeface="Times New Roman"/>
              </a:rPr>
              <a:t>; let her be an active, useful sort of person, not brought up high, but able to make a small income go a good way. This is my advice. Find such a woman as soon as you can, bring her to Hunsford, and</a:t>
            </a:r>
            <a:r>
              <a:rPr lang="en-US" sz="700">
                <a:solidFill>
                  <a:srgbClr val="808080"/>
                </a:solidFill>
                <a:highlight>
                  <a:srgbClr val="FFFFFF"/>
                </a:highlight>
                <a:latin typeface="Times New Roman"/>
                <a:ea typeface="Times New Roman"/>
                <a:cs typeface="Times New Roman"/>
                <a:sym typeface="Times New Roman"/>
              </a:rPr>
              <a:t>} </a:t>
            </a:r>
            <a:r>
              <a:rPr lang="en-US" sz="1100">
                <a:solidFill>
                  <a:srgbClr val="000000"/>
                </a:solidFill>
                <a:latin typeface="Times New Roman"/>
                <a:ea typeface="Times New Roman"/>
                <a:cs typeface="Times New Roman"/>
                <a:sym typeface="Times New Roman"/>
              </a:rPr>
              <a:t> I will visit her.’ Allow me, by the way, to observe, my fair cousin, that I do not reckon the notice and kindness of Lady Catherine de Bourgh as among the least of the advantages in my power to offer. You will find her manners beyond anything I can describe; and your wit and vivacity, I think, must be acceptable to her, especially when tempered with the silence and respect which her rank will inevitably excite. Thus much for my general intention in favour of matrimony; it remains to be told why my views were directed to Longbourn instead of my own neighbourhood, where I assure you there are many amiable young women. But the fact is, that being, as I am, to inherit this estate after the death of your honoured father (who, however, may live many years longer), I could not satisfy myself without resolving to choose a wife from among his daughters, that the loss to them might be as little as possible when the melancholy event takes place—which, however, as I have already said, may not be for several years. This has been my motive, my fair cousin, and I flatter myself it will not sink me in your esteem. And now nothing remains for me but to assure you in the most animated language of the violence of my affection. To fortune I am perfectly indifferent, and shall make no demand of that nature on your father, since I am well aware that it could not be complied with; and that one thousand pounds in the 4 per cents., which will not be yours till after your mother’s decease, is all that you may ever be entitled to. On that head, therefore, I shall be uniformly silent: and you may assure yourself that no ungenerous reproach shall ever pass my lips when we are married.”</a:t>
            </a:r>
            <a:endParaRPr sz="11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100">
                <a:solidFill>
                  <a:srgbClr val="000000"/>
                </a:solidFill>
                <a:latin typeface="Times New Roman"/>
                <a:ea typeface="Times New Roman"/>
                <a:cs typeface="Times New Roman"/>
                <a:sym typeface="Times New Roman"/>
              </a:rPr>
              <a:t>It was absolutely necessary to interrupt him now. (103, Oxford p. 80 -81)</a:t>
            </a:r>
            <a:endParaRPr sz="11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Question:What do you make of the long proposal? How is Mr. Collins character interpreted?</a:t>
            </a:r>
            <a:endParaRPr b="1" sz="2200">
              <a:solidFill>
                <a:srgbClr val="000000"/>
              </a:solidFill>
              <a:highlight>
                <a:schemeClr val="lt1"/>
              </a:highlight>
              <a:latin typeface="Times New Roman"/>
              <a:ea typeface="Times New Roman"/>
              <a:cs typeface="Times New Roman"/>
              <a:sym typeface="Times New Roman"/>
            </a:endParaRPr>
          </a:p>
          <a:p>
            <a:pPr indent="-368300" lvl="0" marL="457200" rtl="0" algn="l">
              <a:spcBef>
                <a:spcPts val="1000"/>
              </a:spcBef>
              <a:spcAft>
                <a:spcPts val="0"/>
              </a:spcAft>
              <a:buClr>
                <a:srgbClr val="000000"/>
              </a:buClr>
              <a:buSzPts val="22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doesn’t really care about Elizabeth / necessity </a:t>
            </a:r>
            <a:endParaRPr b="1" sz="2200">
              <a:solidFill>
                <a:srgbClr val="000000"/>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5"/>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sz="4000"/>
              <a:t>Why are Jane Austen Adaptations so relevant? </a:t>
            </a:r>
            <a:endParaRPr/>
          </a:p>
        </p:txBody>
      </p:sp>
      <p:sp>
        <p:nvSpPr>
          <p:cNvPr id="97" name="Google Shape;97;p5"/>
          <p:cNvSpPr/>
          <p:nvPr/>
        </p:nvSpPr>
        <p:spPr>
          <a:xfrm>
            <a:off x="5412862" y="239572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19A78"/>
          </a:solidFill>
          <a:ln cap="rnd" cmpd="sng" w="38100">
            <a:solidFill>
              <a:srgbClr val="C19A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8" name="Google Shape;98;p5"/>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Relevant to today’s society for:</a:t>
            </a:r>
            <a:endParaRPr/>
          </a:p>
          <a:p>
            <a:pPr indent="-228600" lvl="1" marL="685800" rtl="0" algn="l">
              <a:lnSpc>
                <a:spcPct val="110000"/>
              </a:lnSpc>
              <a:spcBef>
                <a:spcPts val="500"/>
              </a:spcBef>
              <a:spcAft>
                <a:spcPts val="0"/>
              </a:spcAft>
              <a:buClr>
                <a:schemeClr val="dk1"/>
              </a:buClr>
              <a:buSzPts val="2400"/>
              <a:buChar char="•"/>
            </a:pPr>
            <a:r>
              <a:rPr lang="en-US"/>
              <a:t>Double Standards of Education between Men and Women in Education</a:t>
            </a:r>
            <a:endParaRPr/>
          </a:p>
          <a:p>
            <a:pPr indent="-228600" lvl="1" marL="685800" rtl="0" algn="l">
              <a:lnSpc>
                <a:spcPct val="110000"/>
              </a:lnSpc>
              <a:spcBef>
                <a:spcPts val="500"/>
              </a:spcBef>
              <a:spcAft>
                <a:spcPts val="0"/>
              </a:spcAft>
              <a:buClr>
                <a:schemeClr val="dk1"/>
              </a:buClr>
              <a:buSzPts val="2400"/>
              <a:buChar char="•"/>
            </a:pPr>
            <a:r>
              <a:rPr lang="en-US"/>
              <a:t>The Romance &amp; The Plot </a:t>
            </a:r>
            <a:endParaRPr/>
          </a:p>
          <a:p>
            <a:pPr indent="-228600" lvl="1" marL="685800" rtl="0" algn="l">
              <a:lnSpc>
                <a:spcPct val="110000"/>
              </a:lnSpc>
              <a:spcBef>
                <a:spcPts val="500"/>
              </a:spcBef>
              <a:spcAft>
                <a:spcPts val="0"/>
              </a:spcAft>
              <a:buClr>
                <a:schemeClr val="dk1"/>
              </a:buClr>
              <a:buSzPts val="2400"/>
              <a:buChar char="•"/>
            </a:pPr>
            <a:r>
              <a:rPr lang="en-US"/>
              <a:t>Class Issues</a:t>
            </a:r>
            <a:endParaRPr/>
          </a:p>
          <a:p>
            <a:pPr indent="-228600" lvl="1" marL="685800" rtl="0" algn="l">
              <a:lnSpc>
                <a:spcPct val="110000"/>
              </a:lnSpc>
              <a:spcBef>
                <a:spcPts val="500"/>
              </a:spcBef>
              <a:spcAft>
                <a:spcPts val="0"/>
              </a:spcAft>
              <a:buClr>
                <a:schemeClr val="dk1"/>
              </a:buClr>
              <a:buSzPts val="2400"/>
              <a:buChar char="•"/>
            </a:pPr>
            <a:r>
              <a:rPr lang="en-US"/>
              <a:t>Realistic characters</a:t>
            </a:r>
            <a:endParaRPr/>
          </a:p>
        </p:txBody>
      </p:sp>
      <p:pic>
        <p:nvPicPr>
          <p:cNvPr descr="A closeup photo of an open book" id="99" name="Google Shape;99;p5"/>
          <p:cNvPicPr preferRelativeResize="0"/>
          <p:nvPr/>
        </p:nvPicPr>
        <p:blipFill rotWithShape="1">
          <a:blip r:embed="rId3">
            <a:alphaModFix/>
          </a:blip>
          <a:srcRect b="-1" l="27888" r="27120"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684a0b3fa3_0_1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Elizabeth &amp; Mr. Collins</a:t>
            </a:r>
            <a:endParaRPr/>
          </a:p>
        </p:txBody>
      </p:sp>
      <p:sp>
        <p:nvSpPr>
          <p:cNvPr id="292" name="Google Shape;292;g2684a0b3fa3_0_12"/>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Mr. Collins = seems like he’s reading guidelines/book</a:t>
            </a:r>
            <a:endParaRPr/>
          </a:p>
          <a:p>
            <a:pPr indent="0" lvl="0" marL="0" rtl="0" algn="l">
              <a:spcBef>
                <a:spcPts val="1000"/>
              </a:spcBef>
              <a:spcAft>
                <a:spcPts val="0"/>
              </a:spcAft>
              <a:buNone/>
            </a:pPr>
            <a:r>
              <a:rPr lang="en-US"/>
              <a:t>Elizabeth = says what she thinks / feels </a:t>
            </a:r>
            <a:endParaRPr/>
          </a:p>
          <a:p>
            <a:pPr indent="0" lvl="0" marL="0" rtl="0" algn="l">
              <a:spcBef>
                <a:spcPts val="1000"/>
              </a:spcBef>
              <a:spcAft>
                <a:spcPts val="0"/>
              </a:spcAft>
              <a:buNone/>
            </a:pPr>
            <a:r>
              <a:rPr lang="en-US"/>
              <a:t>	I am perfectly serious in my refusal </a:t>
            </a:r>
            <a:endParaRPr/>
          </a:p>
          <a:p>
            <a:pPr indent="0" lvl="0" marL="0" rtl="0" algn="l">
              <a:spcBef>
                <a:spcPts val="1000"/>
              </a:spcBef>
              <a:spcAft>
                <a:spcPts val="0"/>
              </a:spcAft>
              <a:buNone/>
            </a:pPr>
            <a:r>
              <a:rPr lang="en-US"/>
              <a:t>	I am convinced that I am the last woman in the world who would make you so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b6dfe6961a_0_99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Charlotte &amp; Mr. Collins - Speedy Marriage</a:t>
            </a:r>
            <a:endParaRPr/>
          </a:p>
        </p:txBody>
      </p:sp>
      <p:sp>
        <p:nvSpPr>
          <p:cNvPr id="299" name="Google Shape;299;g2b6dfe6961a_0_993"/>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b="1" lang="en-US" sz="1700">
                <a:solidFill>
                  <a:srgbClr val="000000"/>
                </a:solidFill>
                <a:highlight>
                  <a:srgbClr val="FFFFFF"/>
                </a:highlight>
                <a:latin typeface="Times New Roman"/>
                <a:ea typeface="Times New Roman"/>
                <a:cs typeface="Times New Roman"/>
                <a:sym typeface="Times New Roman"/>
              </a:rPr>
              <a:t>Her reflections were in general satisfactory</a:t>
            </a:r>
            <a:r>
              <a:rPr lang="en-US" sz="1700">
                <a:solidFill>
                  <a:srgbClr val="000000"/>
                </a:solidFill>
                <a:highlight>
                  <a:srgbClr val="FFFFFF"/>
                </a:highlight>
                <a:latin typeface="Times New Roman"/>
                <a:ea typeface="Times New Roman"/>
                <a:cs typeface="Times New Roman"/>
                <a:sym typeface="Times New Roman"/>
              </a:rPr>
              <a:t>. Mr. Collins, to be sure, was neither sensible nor agreeable: his society was irksome, and his attachment to her must be imaginary. But still he would be her husband. Without thinking highly either of men or of matrimony, marriage had always been her object: it was the only honourable provision for well-educated young women of small fortune, and, however uncertain of giving happiness, must be their pleasantest preservative from want. </a:t>
            </a:r>
            <a:r>
              <a:rPr b="1" lang="en-US" sz="1700">
                <a:solidFill>
                  <a:srgbClr val="000000"/>
                </a:solidFill>
                <a:highlight>
                  <a:srgbClr val="FFFFFF"/>
                </a:highlight>
                <a:latin typeface="Times New Roman"/>
                <a:ea typeface="Times New Roman"/>
                <a:cs typeface="Times New Roman"/>
                <a:sym typeface="Times New Roman"/>
              </a:rPr>
              <a:t>This preservative she had now obtained; and at the age of twenty-seven, without having ever been handsome, she felt all the good luck of it</a:t>
            </a:r>
            <a:r>
              <a:rPr lang="en-US" sz="1700">
                <a:solidFill>
                  <a:srgbClr val="000000"/>
                </a:solidFill>
                <a:highlight>
                  <a:srgbClr val="FFFFFF"/>
                </a:highlight>
                <a:latin typeface="Times New Roman"/>
                <a:ea typeface="Times New Roman"/>
                <a:cs typeface="Times New Roman"/>
                <a:sym typeface="Times New Roman"/>
              </a:rPr>
              <a:t>. The least agreeable circumstance in the business was the surprise it must occasion to Elizabeth Bennet, whose friendship she valued beyond that of any other person. Elizabeth would wonder, and probably would blame her; and though her resolution was not to be shaken, her feelings must be hurt by such a disapprobation. </a:t>
            </a:r>
            <a:r>
              <a:rPr b="1" lang="en-US" sz="1700">
                <a:solidFill>
                  <a:srgbClr val="000000"/>
                </a:solidFill>
                <a:highlight>
                  <a:srgbClr val="FFFFFF"/>
                </a:highlight>
                <a:latin typeface="Times New Roman"/>
                <a:ea typeface="Times New Roman"/>
                <a:cs typeface="Times New Roman"/>
                <a:sym typeface="Times New Roman"/>
              </a:rPr>
              <a:t>She resolved to give her the information herself; and therefore charged Mr. Collins, when he returned to Longbourn to dinner,</a:t>
            </a:r>
            <a:r>
              <a:rPr lang="en-US" sz="1700">
                <a:solidFill>
                  <a:srgbClr val="000000"/>
                </a:solidFill>
                <a:highlight>
                  <a:srgbClr val="FFFFFF"/>
                </a:highlight>
                <a:latin typeface="Times New Roman"/>
                <a:ea typeface="Times New Roman"/>
                <a:cs typeface="Times New Roman"/>
                <a:sym typeface="Times New Roman"/>
              </a:rPr>
              <a:t> to drop no hint of what had passed before any of the family. A promise of secrecy was of course very dutifully given, but it could not be kept without difficulty; for the curiosity excited by his long absence burst forth in such very direct questions on his return, as required some ingenuity to evade, and he was at the same time exercising great self-denial, for he was longing to publish his prosperous love (120, Oxford p.94)</a:t>
            </a:r>
            <a:endParaRPr sz="17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 Why is this portion told in FID? </a:t>
            </a:r>
            <a:endParaRPr sz="17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g2b713a1f433_0_28"/>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5" name="Google Shape;305;g2b713a1f433_0_28"/>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6" name="Google Shape;306;g2b713a1f433_0_28"/>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Arial"/>
              <a:buNone/>
            </a:pPr>
            <a:r>
              <a:rPr lang="en-US" sz="6800">
                <a:solidFill>
                  <a:srgbClr val="FFFFFF"/>
                </a:solidFill>
              </a:rPr>
              <a:t>Elizabeth’s Thoughts on Marriage</a:t>
            </a:r>
            <a:endParaRPr sz="6800">
              <a:solidFill>
                <a:srgbClr val="FFFFFF"/>
              </a:solidFill>
            </a:endParaRPr>
          </a:p>
        </p:txBody>
      </p:sp>
      <p:sp>
        <p:nvSpPr>
          <p:cNvPr id="307" name="Google Shape;307;g2b713a1f433_0_28"/>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b6dfe6961a_0_100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Elizabeth’s Disapproval of Marriage </a:t>
            </a:r>
            <a:endParaRPr/>
          </a:p>
        </p:txBody>
      </p:sp>
      <p:sp>
        <p:nvSpPr>
          <p:cNvPr id="314" name="Google Shape;314;g2b6dfe6961a_0_1000"/>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77500" lnSpcReduction="20000"/>
          </a:bodyPr>
          <a:lstStyle/>
          <a:p>
            <a:pPr indent="482600" lvl="0" marL="0" rtl="0" algn="just">
              <a:lnSpc>
                <a:spcPct val="115000"/>
              </a:lnSpc>
              <a:spcBef>
                <a:spcPts val="200"/>
              </a:spcBef>
              <a:spcAft>
                <a:spcPts val="0"/>
              </a:spcAft>
              <a:buNone/>
            </a:pPr>
            <a:r>
              <a:rPr lang="en-US" sz="2400">
                <a:solidFill>
                  <a:srgbClr val="000000"/>
                </a:solidFill>
                <a:latin typeface="Times New Roman"/>
                <a:ea typeface="Times New Roman"/>
                <a:cs typeface="Times New Roman"/>
                <a:sym typeface="Times New Roman"/>
              </a:rPr>
              <a:t>I have met with two instances lately: one I will not mention, the other is Charlotte’s marriage. It is unaccountable! in every view it is unaccountable!”</a:t>
            </a:r>
            <a:endParaRPr sz="24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2400">
                <a:solidFill>
                  <a:srgbClr val="000000"/>
                </a:solidFill>
                <a:latin typeface="Times New Roman"/>
                <a:ea typeface="Times New Roman"/>
                <a:cs typeface="Times New Roman"/>
                <a:sym typeface="Times New Roman"/>
              </a:rPr>
              <a:t>“My dear Lizzy, do not give way to such feelings as these. They will ruin your happiness. You do not make allowance enough for difference of situation and temper. Consider </a:t>
            </a:r>
            <a:r>
              <a:rPr b="1" lang="en-US" sz="2400">
                <a:solidFill>
                  <a:srgbClr val="000000"/>
                </a:solidFill>
                <a:latin typeface="Times New Roman"/>
                <a:ea typeface="Times New Roman"/>
                <a:cs typeface="Times New Roman"/>
                <a:sym typeface="Times New Roman"/>
              </a:rPr>
              <a:t>Mr. Collins’s respectability, and Charlotte’s prudent, steady character. Remember that she is one of a large family; that as to fortune it is a most eligible match</a:t>
            </a:r>
            <a:r>
              <a:rPr lang="en-US" sz="2400">
                <a:solidFill>
                  <a:srgbClr val="000000"/>
                </a:solidFill>
                <a:latin typeface="Times New Roman"/>
                <a:ea typeface="Times New Roman"/>
                <a:cs typeface="Times New Roman"/>
                <a:sym typeface="Times New Roman"/>
              </a:rPr>
              <a:t>; and be ready to believe, for everybody’s sake, that she may feel something like regard and esteem for our cousin.” (133, Oxford p. 102 - 103)</a:t>
            </a:r>
            <a:endParaRPr sz="24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 In what ways are Elizabeth and Jane different in how they view marriage?</a:t>
            </a:r>
            <a:endParaRPr b="1" sz="2200">
              <a:solidFill>
                <a:srgbClr val="000000"/>
              </a:solidFill>
              <a:highlight>
                <a:schemeClr val="lt1"/>
              </a:highlight>
              <a:latin typeface="Times New Roman"/>
              <a:ea typeface="Times New Roman"/>
              <a:cs typeface="Times New Roman"/>
              <a:sym typeface="Times New Roman"/>
            </a:endParaRPr>
          </a:p>
          <a:p>
            <a:pPr indent="-336867" lvl="0" marL="457200" rtl="0" algn="l">
              <a:spcBef>
                <a:spcPts val="100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look at one’s character </a:t>
            </a:r>
            <a:endParaRPr b="1" sz="2200">
              <a:solidFill>
                <a:srgbClr val="000000"/>
              </a:solidFill>
              <a:highlight>
                <a:schemeClr val="lt1"/>
              </a:highlight>
              <a:latin typeface="Times New Roman"/>
              <a:ea typeface="Times New Roman"/>
              <a:cs typeface="Times New Roman"/>
              <a:sym typeface="Times New Roman"/>
            </a:endParaRPr>
          </a:p>
          <a:p>
            <a:pPr indent="-336867" lvl="0" marL="457200" rtl="0" algn="l">
              <a:spcBef>
                <a:spcPts val="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Mr. and Mrs. Bennet → Mr. Bennet = Elizabeth is quick and intelligent / Mrs. Bennet = Jane’s pretty </a:t>
            </a:r>
            <a:endParaRPr b="1" sz="2200">
              <a:solidFill>
                <a:srgbClr val="000000"/>
              </a:solidFill>
              <a:highlight>
                <a:schemeClr val="lt1"/>
              </a:highlight>
              <a:latin typeface="Times New Roman"/>
              <a:ea typeface="Times New Roman"/>
              <a:cs typeface="Times New Roman"/>
              <a:sym typeface="Times New Roman"/>
            </a:endParaRPr>
          </a:p>
          <a:p>
            <a:pPr indent="-336867" lvl="0" marL="457200" rtl="0" algn="l">
              <a:spcBef>
                <a:spcPts val="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Elizabeth = modern version of marriage / focused on happiness / can’t fathom that Collins can make her happy</a:t>
            </a:r>
            <a:endParaRPr b="1" sz="2200">
              <a:solidFill>
                <a:srgbClr val="000000"/>
              </a:solidFill>
              <a:highlight>
                <a:schemeClr val="lt1"/>
              </a:highlight>
              <a:latin typeface="Times New Roman"/>
              <a:ea typeface="Times New Roman"/>
              <a:cs typeface="Times New Roman"/>
              <a:sym typeface="Times New Roman"/>
            </a:endParaRPr>
          </a:p>
          <a:p>
            <a:pPr indent="-336867" lvl="0" marL="457200" rtl="0" algn="l">
              <a:spcBef>
                <a:spcPts val="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Jane = typical model of marriage / this is a good match </a:t>
            </a:r>
            <a:endParaRPr b="1" sz="2200">
              <a:solidFill>
                <a:srgbClr val="000000"/>
              </a:solidFill>
              <a:highlight>
                <a:schemeClr val="lt1"/>
              </a:highlight>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b6dfe6961a_0_10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Exploration</a:t>
            </a:r>
            <a:endParaRPr/>
          </a:p>
        </p:txBody>
      </p:sp>
      <p:sp>
        <p:nvSpPr>
          <p:cNvPr id="321" name="Google Shape;321;g2b6dfe6961a_0_1021"/>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85000" lnSpcReduction="20000"/>
          </a:bodyPr>
          <a:lstStyle/>
          <a:p>
            <a:pPr indent="0" lvl="0" marL="0" rtl="0" algn="l">
              <a:spcBef>
                <a:spcPts val="1000"/>
              </a:spcBef>
              <a:spcAft>
                <a:spcPts val="0"/>
              </a:spcAft>
              <a:buNone/>
            </a:pPr>
            <a:r>
              <a:rPr lang="en-US" sz="2300">
                <a:solidFill>
                  <a:srgbClr val="000000"/>
                </a:solidFill>
                <a:highlight>
                  <a:srgbClr val="FFFFFF"/>
                </a:highlight>
                <a:latin typeface="Times New Roman"/>
                <a:ea typeface="Times New Roman"/>
                <a:cs typeface="Times New Roman"/>
                <a:sym typeface="Times New Roman"/>
              </a:rPr>
              <a:t>No scheme could have been more agreeable to Elizabeth, and her acceptance of the invitation was most ready and grateful. </a:t>
            </a:r>
            <a:r>
              <a:rPr b="1" lang="en-US" sz="2300">
                <a:solidFill>
                  <a:srgbClr val="000000"/>
                </a:solidFill>
                <a:highlight>
                  <a:srgbClr val="FFFFFF"/>
                </a:highlight>
                <a:latin typeface="Times New Roman"/>
                <a:ea typeface="Times New Roman"/>
                <a:cs typeface="Times New Roman"/>
                <a:sym typeface="Times New Roman"/>
              </a:rPr>
              <a:t>“My dear, dear aunt,” she rapturously cried, “what delight! what felicity! You give me fresh life and vigour. Adieu to disappointment and spleen. What are men to rocks and mountains?</a:t>
            </a:r>
            <a:r>
              <a:rPr lang="en-US" sz="2300">
                <a:solidFill>
                  <a:srgbClr val="000000"/>
                </a:solidFill>
                <a:highlight>
                  <a:srgbClr val="FFFFFF"/>
                </a:highlight>
                <a:latin typeface="Times New Roman"/>
                <a:ea typeface="Times New Roman"/>
                <a:cs typeface="Times New Roman"/>
                <a:sym typeface="Times New Roman"/>
              </a:rPr>
              <a:t> Oh, what hours of transport we shall spend! And when we </a:t>
            </a:r>
            <a:r>
              <a:rPr i="1" lang="en-US" sz="2300">
                <a:solidFill>
                  <a:srgbClr val="000000"/>
                </a:solidFill>
                <a:highlight>
                  <a:srgbClr val="FFFFFF"/>
                </a:highlight>
                <a:latin typeface="Times New Roman"/>
                <a:ea typeface="Times New Roman"/>
                <a:cs typeface="Times New Roman"/>
                <a:sym typeface="Times New Roman"/>
              </a:rPr>
              <a:t>do</a:t>
            </a:r>
            <a:r>
              <a:rPr lang="en-US" sz="2300">
                <a:solidFill>
                  <a:srgbClr val="000000"/>
                </a:solidFill>
                <a:highlight>
                  <a:srgbClr val="FFFFFF"/>
                </a:highlight>
                <a:latin typeface="Times New Roman"/>
                <a:ea typeface="Times New Roman"/>
                <a:cs typeface="Times New Roman"/>
                <a:sym typeface="Times New Roman"/>
              </a:rPr>
              <a:t> return, it shall not be like other travellers, without being able to give one accurate idea of anything. We </a:t>
            </a:r>
            <a:r>
              <a:rPr i="1" lang="en-US" sz="2300">
                <a:solidFill>
                  <a:srgbClr val="000000"/>
                </a:solidFill>
                <a:highlight>
                  <a:srgbClr val="FFFFFF"/>
                </a:highlight>
                <a:latin typeface="Times New Roman"/>
                <a:ea typeface="Times New Roman"/>
                <a:cs typeface="Times New Roman"/>
                <a:sym typeface="Times New Roman"/>
              </a:rPr>
              <a:t>will</a:t>
            </a:r>
            <a:r>
              <a:rPr lang="en-US" sz="2300">
                <a:solidFill>
                  <a:srgbClr val="000000"/>
                </a:solidFill>
                <a:highlight>
                  <a:srgbClr val="FFFFFF"/>
                </a:highlight>
                <a:latin typeface="Times New Roman"/>
                <a:ea typeface="Times New Roman"/>
                <a:cs typeface="Times New Roman"/>
                <a:sym typeface="Times New Roman"/>
              </a:rPr>
              <a:t> know where we have gone—we </a:t>
            </a:r>
            <a:r>
              <a:rPr i="1" lang="en-US" sz="2300">
                <a:solidFill>
                  <a:srgbClr val="000000"/>
                </a:solidFill>
                <a:highlight>
                  <a:srgbClr val="FFFFFF"/>
                </a:highlight>
                <a:latin typeface="Times New Roman"/>
                <a:ea typeface="Times New Roman"/>
                <a:cs typeface="Times New Roman"/>
                <a:sym typeface="Times New Roman"/>
              </a:rPr>
              <a:t>will</a:t>
            </a:r>
            <a:r>
              <a:rPr lang="en-US" sz="2300">
                <a:solidFill>
                  <a:srgbClr val="000000"/>
                </a:solidFill>
                <a:highlight>
                  <a:srgbClr val="FFFFFF"/>
                </a:highlight>
                <a:latin typeface="Times New Roman"/>
                <a:ea typeface="Times New Roman"/>
                <a:cs typeface="Times New Roman"/>
                <a:sym typeface="Times New Roman"/>
              </a:rPr>
              <a:t> recollect what we have seen. Lakes, mountains, and rivers, shall not be jumbled together in our imaginations; nor, when we attempt to describe any particular scene, will we begin quarrelling about its relative situation. Let </a:t>
            </a:r>
            <a:r>
              <a:rPr i="1" lang="en-US" sz="2300">
                <a:solidFill>
                  <a:srgbClr val="000000"/>
                </a:solidFill>
                <a:highlight>
                  <a:srgbClr val="FFFFFF"/>
                </a:highlight>
                <a:latin typeface="Times New Roman"/>
                <a:ea typeface="Times New Roman"/>
                <a:cs typeface="Times New Roman"/>
                <a:sym typeface="Times New Roman"/>
              </a:rPr>
              <a:t>our</a:t>
            </a:r>
            <a:r>
              <a:rPr lang="en-US" sz="2300">
                <a:solidFill>
                  <a:srgbClr val="000000"/>
                </a:solidFill>
                <a:highlight>
                  <a:srgbClr val="FFFFFF"/>
                </a:highlight>
                <a:latin typeface="Times New Roman"/>
                <a:ea typeface="Times New Roman"/>
                <a:cs typeface="Times New Roman"/>
                <a:sym typeface="Times New Roman"/>
              </a:rPr>
              <a:t> first effusions be less insupportable than those of the generality of travellers. (152, Oxford p.117)</a:t>
            </a:r>
            <a:endParaRPr sz="23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 What kind of commentary is Austen giving on marriage? </a:t>
            </a:r>
            <a:endParaRPr b="1" sz="2200">
              <a:solidFill>
                <a:srgbClr val="000000"/>
              </a:solidFill>
              <a:highlight>
                <a:schemeClr val="lt1"/>
              </a:highlight>
              <a:latin typeface="Times New Roman"/>
              <a:ea typeface="Times New Roman"/>
              <a:cs typeface="Times New Roman"/>
              <a:sym typeface="Times New Roman"/>
            </a:endParaRPr>
          </a:p>
          <a:p>
            <a:pPr indent="-347345" lvl="0" marL="457200" rtl="0" algn="l">
              <a:spcBef>
                <a:spcPts val="100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take a break from the “marriage” drama</a:t>
            </a:r>
            <a:endParaRPr b="1" sz="2200">
              <a:solidFill>
                <a:srgbClr val="000000"/>
              </a:solidFill>
              <a:highlight>
                <a:schemeClr val="lt1"/>
              </a:highlight>
              <a:latin typeface="Times New Roman"/>
              <a:ea typeface="Times New Roman"/>
              <a:cs typeface="Times New Roman"/>
              <a:sym typeface="Times New Roman"/>
            </a:endParaRPr>
          </a:p>
          <a:p>
            <a:pPr indent="-347345" lvl="0" marL="457200" rtl="0" algn="l">
              <a:spcBef>
                <a:spcPts val="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commentary on being bored to tears → marriage </a:t>
            </a:r>
            <a:endParaRPr b="1" sz="2200">
              <a:solidFill>
                <a:srgbClr val="000000"/>
              </a:solidFill>
              <a:highlight>
                <a:schemeClr val="lt1"/>
              </a:highlight>
              <a:latin typeface="Times New Roman"/>
              <a:ea typeface="Times New Roman"/>
              <a:cs typeface="Times New Roman"/>
              <a:sym typeface="Times New Roman"/>
            </a:endParaRPr>
          </a:p>
          <a:p>
            <a:pPr indent="-347345" lvl="0" marL="457200" rtl="0" algn="l">
              <a:spcBef>
                <a:spcPts val="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more excited about the outdoors </a:t>
            </a:r>
            <a:endParaRPr b="1" sz="2200">
              <a:solidFill>
                <a:srgbClr val="000000"/>
              </a:solidFill>
              <a:highlight>
                <a:schemeClr val="lt1"/>
              </a:highlight>
              <a:latin typeface="Times New Roman"/>
              <a:ea typeface="Times New Roman"/>
              <a:cs typeface="Times New Roman"/>
              <a:sym typeface="Times New Roman"/>
            </a:endParaRPr>
          </a:p>
          <a:p>
            <a:pPr indent="0" lvl="0" marL="0" rtl="0" algn="r">
              <a:lnSpc>
                <a:spcPct val="115000"/>
              </a:lnSpc>
              <a:spcBef>
                <a:spcPts val="0"/>
              </a:spcBef>
              <a:spcAft>
                <a:spcPts val="0"/>
              </a:spcAft>
              <a:buNone/>
            </a:pPr>
            <a:r>
              <a:rPr lang="en-US" sz="700">
                <a:solidFill>
                  <a:srgbClr val="808080"/>
                </a:solidFill>
                <a:highlight>
                  <a:srgbClr val="FFFFFF"/>
                </a:highlight>
                <a:latin typeface="Times New Roman"/>
                <a:ea typeface="Times New Roman"/>
                <a:cs typeface="Times New Roman"/>
                <a:sym typeface="Times New Roman"/>
              </a:rPr>
              <a:t>{194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g2b713a1f433_0_35"/>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7" name="Google Shape;327;g2b713a1f433_0_35"/>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8" name="Google Shape;328;g2b713a1f433_0_35"/>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Lady Catherine</a:t>
            </a:r>
            <a:endParaRPr sz="6800">
              <a:solidFill>
                <a:srgbClr val="FFFFFF"/>
              </a:solidFill>
            </a:endParaRPr>
          </a:p>
        </p:txBody>
      </p:sp>
      <p:sp>
        <p:nvSpPr>
          <p:cNvPr id="329" name="Google Shape;329;g2b713a1f433_0_35"/>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b6dfe6961a_0_10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Lady Catherine</a:t>
            </a:r>
            <a:endParaRPr/>
          </a:p>
        </p:txBody>
      </p:sp>
      <p:sp>
        <p:nvSpPr>
          <p:cNvPr id="336" name="Google Shape;336;g2b6dfe6961a_0_1028"/>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85000" lnSpcReduction="10000"/>
          </a:bodyPr>
          <a:lstStyle/>
          <a:p>
            <a:pPr indent="0" lvl="0" marL="0" rtl="0" algn="l">
              <a:spcBef>
                <a:spcPts val="1000"/>
              </a:spcBef>
              <a:spcAft>
                <a:spcPts val="0"/>
              </a:spcAft>
              <a:buNone/>
            </a:pPr>
            <a:r>
              <a:rPr lang="en-US" sz="2600">
                <a:solidFill>
                  <a:srgbClr val="000000"/>
                </a:solidFill>
                <a:highlight>
                  <a:srgbClr val="FFFFFF"/>
                </a:highlight>
                <a:latin typeface="Times New Roman"/>
                <a:ea typeface="Times New Roman"/>
                <a:cs typeface="Times New Roman"/>
                <a:sym typeface="Times New Roman"/>
              </a:rPr>
              <a:t> Lady Catherine was a </a:t>
            </a:r>
            <a:r>
              <a:rPr b="1" lang="en-US" sz="2600">
                <a:solidFill>
                  <a:srgbClr val="000000"/>
                </a:solidFill>
                <a:highlight>
                  <a:srgbClr val="FFFFFF"/>
                </a:highlight>
                <a:latin typeface="Times New Roman"/>
                <a:ea typeface="Times New Roman"/>
                <a:cs typeface="Times New Roman"/>
                <a:sym typeface="Times New Roman"/>
              </a:rPr>
              <a:t>tall, large woman, with strongly-marked features, which might once have been handsome.</a:t>
            </a:r>
            <a:r>
              <a:rPr lang="en-US" sz="2600">
                <a:solidFill>
                  <a:srgbClr val="000000"/>
                </a:solidFill>
                <a:highlight>
                  <a:srgbClr val="FFFFFF"/>
                </a:highlight>
                <a:latin typeface="Times New Roman"/>
                <a:ea typeface="Times New Roman"/>
                <a:cs typeface="Times New Roman"/>
                <a:sym typeface="Times New Roman"/>
              </a:rPr>
              <a:t> Her air was not conciliating, nor was her manner of receiving them such as to make her visitors forget their inferior rank. She was not rendered formidable by silence: but whatever she said was spoken in so authoritative a tone as marked her self-importance, and brought</a:t>
            </a:r>
            <a:r>
              <a:rPr b="1" lang="en-US" sz="2600">
                <a:solidFill>
                  <a:srgbClr val="000000"/>
                </a:solidFill>
                <a:highlight>
                  <a:srgbClr val="FFFFFF"/>
                </a:highlight>
                <a:latin typeface="Times New Roman"/>
                <a:ea typeface="Times New Roman"/>
                <a:cs typeface="Times New Roman"/>
                <a:sym typeface="Times New Roman"/>
              </a:rPr>
              <a:t> Mr. Wickham immediately to Elizabeth’s mind; and, from the observation of the day altogether,</a:t>
            </a:r>
            <a:r>
              <a:rPr lang="en-US" sz="2600">
                <a:solidFill>
                  <a:srgbClr val="000000"/>
                </a:solidFill>
                <a:highlight>
                  <a:srgbClr val="FFFFFF"/>
                </a:highlight>
                <a:latin typeface="Times New Roman"/>
                <a:ea typeface="Times New Roman"/>
                <a:cs typeface="Times New Roman"/>
                <a:sym typeface="Times New Roman"/>
              </a:rPr>
              <a:t> she believed Lady Catherine to be exactly what he had represented. (159, Oxford p.112)</a:t>
            </a:r>
            <a:endParaRPr sz="26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 Why is Lady Catherine depicted to be so masculine?</a:t>
            </a:r>
            <a:endParaRPr b="1" sz="2200">
              <a:solidFill>
                <a:srgbClr val="000000"/>
              </a:solidFill>
              <a:highlight>
                <a:schemeClr val="lt1"/>
              </a:highlight>
              <a:latin typeface="Times New Roman"/>
              <a:ea typeface="Times New Roman"/>
              <a:cs typeface="Times New Roman"/>
              <a:sym typeface="Times New Roman"/>
            </a:endParaRPr>
          </a:p>
          <a:p>
            <a:pPr indent="-347345" lvl="0" marL="457200" rtl="0" algn="l">
              <a:spcBef>
                <a:spcPts val="100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dominating character </a:t>
            </a:r>
            <a:endParaRPr b="1" sz="2200">
              <a:solidFill>
                <a:srgbClr val="000000"/>
              </a:solidFill>
              <a:highlight>
                <a:schemeClr val="lt1"/>
              </a:highlight>
              <a:latin typeface="Times New Roman"/>
              <a:ea typeface="Times New Roman"/>
              <a:cs typeface="Times New Roman"/>
              <a:sym typeface="Times New Roman"/>
            </a:endParaRPr>
          </a:p>
          <a:p>
            <a:pPr indent="-347345" lvl="0" marL="457200" rtl="0" algn="l">
              <a:spcBef>
                <a:spcPts val="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Mr. Collins is dominated by her </a:t>
            </a:r>
            <a:endParaRPr b="1" sz="2200">
              <a:solidFill>
                <a:srgbClr val="000000"/>
              </a:solidFill>
              <a:highlight>
                <a:schemeClr val="lt1"/>
              </a:highlight>
              <a:latin typeface="Times New Roman"/>
              <a:ea typeface="Times New Roman"/>
              <a:cs typeface="Times New Roman"/>
              <a:sym typeface="Times New Roman"/>
            </a:endParaRPr>
          </a:p>
          <a:p>
            <a:pPr indent="-347345" lvl="0" marL="457200" rtl="0" algn="l">
              <a:spcBef>
                <a:spcPts val="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top dog of the situation </a:t>
            </a:r>
            <a:endParaRPr b="1" sz="2200">
              <a:solidFill>
                <a:srgbClr val="000000"/>
              </a:solidFill>
              <a:highlight>
                <a:schemeClr val="lt1"/>
              </a:highlight>
              <a:latin typeface="Times New Roman"/>
              <a:ea typeface="Times New Roman"/>
              <a:cs typeface="Times New Roman"/>
              <a:sym typeface="Times New Roman"/>
            </a:endParaRPr>
          </a:p>
          <a:p>
            <a:pPr indent="-347345" lvl="0" marL="457200" rtl="0" algn="l">
              <a:spcBef>
                <a:spcPts val="0"/>
              </a:spcBef>
              <a:spcAft>
                <a:spcPts val="0"/>
              </a:spcAft>
              <a:buClr>
                <a:srgbClr val="000000"/>
              </a:buClr>
              <a:buSzPct val="1000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taking into consideration of her influence / high society / she knows it </a:t>
            </a:r>
            <a:endParaRPr b="1" sz="2200">
              <a:solidFill>
                <a:srgbClr val="000000"/>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b6dfe6961a_0_103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Female Education </a:t>
            </a:r>
            <a:endParaRPr/>
          </a:p>
        </p:txBody>
      </p:sp>
      <p:sp>
        <p:nvSpPr>
          <p:cNvPr id="343" name="Google Shape;343;g2b6dfe6961a_0_1035"/>
          <p:cNvSpPr txBox="1"/>
          <p:nvPr>
            <p:ph idx="1" type="body"/>
          </p:nvPr>
        </p:nvSpPr>
        <p:spPr>
          <a:xfrm>
            <a:off x="838200" y="1929384"/>
            <a:ext cx="10515600" cy="4251900"/>
          </a:xfrm>
          <a:prstGeom prst="rect">
            <a:avLst/>
          </a:prstGeom>
        </p:spPr>
        <p:txBody>
          <a:bodyPr anchorCtr="0" anchor="t" bIns="45700" lIns="91425" spcFirstLastPara="1" rIns="91425" wrap="square" tIns="45700">
            <a:noAutofit/>
          </a:bodyPr>
          <a:lstStyle/>
          <a:p>
            <a:pPr indent="482600" lvl="0" marL="0" rtl="0" algn="just">
              <a:lnSpc>
                <a:spcPct val="115000"/>
              </a:lnSpc>
              <a:spcBef>
                <a:spcPts val="200"/>
              </a:spcBef>
              <a:spcAft>
                <a:spcPts val="0"/>
              </a:spcAft>
              <a:buNone/>
            </a:pPr>
            <a:r>
              <a:rPr lang="en-US" sz="1900">
                <a:solidFill>
                  <a:srgbClr val="000000"/>
                </a:solidFill>
                <a:latin typeface="Times New Roman"/>
                <a:ea typeface="Times New Roman"/>
                <a:cs typeface="Times New Roman"/>
                <a:sym typeface="Times New Roman"/>
              </a:rPr>
              <a:t>“No governess! How was that possible? Five daughters brought up at home without a governess! I never heard of such a thing. Your mother must have been quite a slave to your education.”</a:t>
            </a:r>
            <a:endParaRPr sz="19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900">
                <a:solidFill>
                  <a:srgbClr val="000000"/>
                </a:solidFill>
                <a:latin typeface="Times New Roman"/>
                <a:ea typeface="Times New Roman"/>
                <a:cs typeface="Times New Roman"/>
                <a:sym typeface="Times New Roman"/>
              </a:rPr>
              <a:t>Elizabeth could hardly help smiling, as she assured her that had not been the case.</a:t>
            </a:r>
            <a:endParaRPr sz="19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900">
                <a:solidFill>
                  <a:srgbClr val="000000"/>
                </a:solidFill>
                <a:latin typeface="Times New Roman"/>
                <a:ea typeface="Times New Roman"/>
                <a:cs typeface="Times New Roman"/>
                <a:sym typeface="Times New Roman"/>
              </a:rPr>
              <a:t>“Then who taught you? who attended to you? Without a governess, you must have been neglected.”</a:t>
            </a:r>
            <a:endParaRPr sz="19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900">
                <a:solidFill>
                  <a:srgbClr val="000000"/>
                </a:solidFill>
                <a:latin typeface="Times New Roman"/>
                <a:ea typeface="Times New Roman"/>
                <a:cs typeface="Times New Roman"/>
                <a:sym typeface="Times New Roman"/>
              </a:rPr>
              <a:t>“Compared with some families, I believe we were; but such of us as wished to learn never wanted the means. We were always encouraged to read, and had all the masters that were necessary. Those who chose to be idle certainly might.”</a:t>
            </a:r>
            <a:endParaRPr sz="19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900">
                <a:solidFill>
                  <a:srgbClr val="000000"/>
                </a:solidFill>
                <a:latin typeface="Times New Roman"/>
                <a:ea typeface="Times New Roman"/>
                <a:cs typeface="Times New Roman"/>
                <a:sym typeface="Times New Roman"/>
              </a:rPr>
              <a:t>“Ay, no doubt: but that is what a governess will prevent; and if I had known your mother, I should have advised her most strenuously to engage one. I always say that nothing is to be done in education without steady and regular instruction, and nobody but a governess can give it. It is wonderful how many families I have been the means of supplying in that way. I am always glad to get a young person well placed out. (p.161, Oxford p. 124 - 125)</a:t>
            </a:r>
            <a:endParaRPr sz="19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Discussion Question: What do you see in the dynamics of how the two fight/argue?</a:t>
            </a:r>
            <a:endParaRPr b="1" sz="2200">
              <a:solidFill>
                <a:srgbClr val="000000"/>
              </a:solidFill>
              <a:highlight>
                <a:schemeClr val="lt1"/>
              </a:highlight>
              <a:latin typeface="Times New Roman"/>
              <a:ea typeface="Times New Roman"/>
              <a:cs typeface="Times New Roman"/>
              <a:sym typeface="Times New Roman"/>
            </a:endParaRPr>
          </a:p>
          <a:p>
            <a:pPr indent="-368300" lvl="0" marL="457200" rtl="0" algn="l">
              <a:spcBef>
                <a:spcPts val="1000"/>
              </a:spcBef>
              <a:spcAft>
                <a:spcPts val="0"/>
              </a:spcAft>
              <a:buClr>
                <a:srgbClr val="000000"/>
              </a:buClr>
              <a:buSzPts val="22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doesn’t stand down to Lady Catherine </a:t>
            </a:r>
            <a:endParaRPr b="1" sz="2200">
              <a:solidFill>
                <a:srgbClr val="000000"/>
              </a:solidFill>
              <a:highlight>
                <a:schemeClr val="lt1"/>
              </a:highlight>
              <a:latin typeface="Times New Roman"/>
              <a:ea typeface="Times New Roman"/>
              <a:cs typeface="Times New Roman"/>
              <a:sym typeface="Times New Roman"/>
            </a:endParaRPr>
          </a:p>
          <a:p>
            <a:pPr indent="-368300" lvl="0" marL="457200" rtl="0" algn="l">
              <a:spcBef>
                <a:spcPts val="0"/>
              </a:spcBef>
              <a:spcAft>
                <a:spcPts val="0"/>
              </a:spcAft>
              <a:buClr>
                <a:srgbClr val="000000"/>
              </a:buClr>
              <a:buSzPts val="22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Education shows how society works / the fact that Elizabeth defies it [shows that Lady Catherine can comment on how she was taught]</a:t>
            </a:r>
            <a:endParaRPr b="1" sz="2200">
              <a:solidFill>
                <a:srgbClr val="000000"/>
              </a:solidFill>
              <a:highlight>
                <a:schemeClr val="lt1"/>
              </a:highlight>
              <a:latin typeface="Times New Roman"/>
              <a:ea typeface="Times New Roman"/>
              <a:cs typeface="Times New Roman"/>
              <a:sym typeface="Times New Roman"/>
            </a:endParaRPr>
          </a:p>
          <a:p>
            <a:pPr indent="-368300" lvl="0" marL="457200" rtl="0" algn="l">
              <a:spcBef>
                <a:spcPts val="0"/>
              </a:spcBef>
              <a:spcAft>
                <a:spcPts val="0"/>
              </a:spcAft>
              <a:buClr>
                <a:srgbClr val="000000"/>
              </a:buClr>
              <a:buSzPts val="22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Diss on Lady Catherine for being rude, despite being educated</a:t>
            </a:r>
            <a:endParaRPr b="1" sz="2200">
              <a:solidFill>
                <a:srgbClr val="000000"/>
              </a:solidFill>
              <a:highlight>
                <a:schemeClr val="lt1"/>
              </a:highlight>
              <a:latin typeface="Times New Roman"/>
              <a:ea typeface="Times New Roman"/>
              <a:cs typeface="Times New Roman"/>
              <a:sym typeface="Times New Roman"/>
            </a:endParaRPr>
          </a:p>
          <a:p>
            <a:pPr indent="-368300" lvl="0" marL="457200" rtl="0" algn="l">
              <a:spcBef>
                <a:spcPts val="0"/>
              </a:spcBef>
              <a:spcAft>
                <a:spcPts val="0"/>
              </a:spcAft>
              <a:buClr>
                <a:srgbClr val="000000"/>
              </a:buClr>
              <a:buSzPts val="2200"/>
              <a:buFont typeface="Times New Roman"/>
              <a:buChar char="●"/>
            </a:pPr>
            <a:r>
              <a:rPr b="1" lang="en-US" sz="2200">
                <a:solidFill>
                  <a:srgbClr val="000000"/>
                </a:solidFill>
                <a:highlight>
                  <a:schemeClr val="lt1"/>
                </a:highlight>
                <a:latin typeface="Times New Roman"/>
                <a:ea typeface="Times New Roman"/>
                <a:cs typeface="Times New Roman"/>
                <a:sym typeface="Times New Roman"/>
              </a:rPr>
              <a:t>Elizabeth = witty and intelligent </a:t>
            </a:r>
            <a:endParaRPr b="1" sz="2200">
              <a:solidFill>
                <a:srgbClr val="000000"/>
              </a:solidFill>
              <a:highlight>
                <a:schemeClr val="lt1"/>
              </a:highlight>
              <a:latin typeface="Times New Roman"/>
              <a:ea typeface="Times New Roman"/>
              <a:cs typeface="Times New Roman"/>
              <a:sym typeface="Times New Roman"/>
            </a:endParaRPr>
          </a:p>
          <a:p>
            <a:pPr indent="0" lvl="0" marL="0" rtl="0" algn="l">
              <a:spcBef>
                <a:spcPts val="1000"/>
              </a:spcBef>
              <a:spcAft>
                <a:spcPts val="0"/>
              </a:spcAft>
              <a:buNone/>
            </a:pPr>
            <a:r>
              <a:rPr b="1" lang="en-US" sz="2200">
                <a:solidFill>
                  <a:srgbClr val="000000"/>
                </a:solidFill>
                <a:highlight>
                  <a:schemeClr val="lt1"/>
                </a:highlight>
                <a:latin typeface="Times New Roman"/>
                <a:ea typeface="Times New Roman"/>
                <a:cs typeface="Times New Roman"/>
                <a:sym typeface="Times New Roman"/>
              </a:rPr>
              <a:t>Pinnacle for on how women are / educated </a:t>
            </a:r>
            <a:endParaRPr b="1" sz="2200">
              <a:solidFill>
                <a:srgbClr val="000000"/>
              </a:solidFill>
              <a:highlight>
                <a:schemeClr val="lt1"/>
              </a:highlight>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b5b232476e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Reasons</a:t>
            </a:r>
            <a:endParaRPr/>
          </a:p>
        </p:txBody>
      </p:sp>
      <p:sp>
        <p:nvSpPr>
          <p:cNvPr id="106" name="Google Shape;106;g2b5b232476e_0_0"/>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lnSpcReduction="20000"/>
          </a:bodyPr>
          <a:lstStyle/>
          <a:p>
            <a:pPr indent="-406400" lvl="0" marL="457200" rtl="0" algn="l">
              <a:lnSpc>
                <a:spcPct val="110000"/>
              </a:lnSpc>
              <a:spcBef>
                <a:spcPts val="1000"/>
              </a:spcBef>
              <a:spcAft>
                <a:spcPts val="0"/>
              </a:spcAft>
              <a:buSzPts val="2800"/>
              <a:buChar char="●"/>
            </a:pPr>
            <a:r>
              <a:rPr lang="en-US"/>
              <a:t>slowness of romantic plot</a:t>
            </a:r>
            <a:endParaRPr/>
          </a:p>
          <a:p>
            <a:pPr indent="-406400" lvl="0" marL="457200" rtl="0" algn="l">
              <a:lnSpc>
                <a:spcPct val="110000"/>
              </a:lnSpc>
              <a:spcBef>
                <a:spcPts val="0"/>
              </a:spcBef>
              <a:spcAft>
                <a:spcPts val="0"/>
              </a:spcAft>
              <a:buSzPts val="2800"/>
              <a:buChar char="●"/>
            </a:pPr>
            <a:r>
              <a:rPr lang="en-US"/>
              <a:t>satire/wit from narratives </a:t>
            </a:r>
            <a:endParaRPr/>
          </a:p>
          <a:p>
            <a:pPr indent="-406400" lvl="0" marL="457200" rtl="0" algn="l">
              <a:lnSpc>
                <a:spcPct val="110000"/>
              </a:lnSpc>
              <a:spcBef>
                <a:spcPts val="0"/>
              </a:spcBef>
              <a:spcAft>
                <a:spcPts val="0"/>
              </a:spcAft>
              <a:buSzPts val="2800"/>
              <a:buChar char="●"/>
            </a:pPr>
            <a:r>
              <a:rPr lang="en-US"/>
              <a:t>romantic plots just in general that you can relate to </a:t>
            </a:r>
            <a:endParaRPr/>
          </a:p>
          <a:p>
            <a:pPr indent="-406400" lvl="0" marL="457200" rtl="0" algn="l">
              <a:lnSpc>
                <a:spcPct val="110000"/>
              </a:lnSpc>
              <a:spcBef>
                <a:spcPts val="0"/>
              </a:spcBef>
              <a:spcAft>
                <a:spcPts val="0"/>
              </a:spcAft>
              <a:buSzPts val="2800"/>
              <a:buChar char="●"/>
            </a:pPr>
            <a:r>
              <a:rPr lang="en-US"/>
              <a:t>the eloquence of the story / satire [done so eloquently] </a:t>
            </a:r>
            <a:endParaRPr/>
          </a:p>
          <a:p>
            <a:pPr indent="-406400" lvl="0" marL="457200" rtl="0" algn="l">
              <a:lnSpc>
                <a:spcPct val="110000"/>
              </a:lnSpc>
              <a:spcBef>
                <a:spcPts val="0"/>
              </a:spcBef>
              <a:spcAft>
                <a:spcPts val="0"/>
              </a:spcAft>
              <a:buSzPts val="2800"/>
              <a:buChar char="●"/>
            </a:pPr>
            <a:r>
              <a:rPr lang="en-US"/>
              <a:t>classiness of how she describes things [similar to rom-coms]</a:t>
            </a:r>
            <a:endParaRPr/>
          </a:p>
          <a:p>
            <a:pPr indent="-406400" lvl="0" marL="457200" rtl="0" algn="l">
              <a:lnSpc>
                <a:spcPct val="110000"/>
              </a:lnSpc>
              <a:spcBef>
                <a:spcPts val="0"/>
              </a:spcBef>
              <a:spcAft>
                <a:spcPts val="0"/>
              </a:spcAft>
              <a:buSzPts val="2800"/>
              <a:buChar char="●"/>
            </a:pPr>
            <a:r>
              <a:rPr lang="en-US"/>
              <a:t>social class [backdoors to certain points about things]</a:t>
            </a:r>
            <a:endParaRPr/>
          </a:p>
          <a:p>
            <a:pPr indent="-381000" lvl="1" marL="914400" rtl="0" algn="l">
              <a:lnSpc>
                <a:spcPct val="110000"/>
              </a:lnSpc>
              <a:spcBef>
                <a:spcPts val="0"/>
              </a:spcBef>
              <a:spcAft>
                <a:spcPts val="0"/>
              </a:spcAft>
              <a:buSzPts val="2400"/>
              <a:buChar char="○"/>
            </a:pPr>
            <a:r>
              <a:rPr lang="en-US"/>
              <a:t>social status in breakfast manners even </a:t>
            </a:r>
            <a:endParaRPr/>
          </a:p>
          <a:p>
            <a:pPr indent="-381000" lvl="1" marL="914400" rtl="0" algn="l">
              <a:lnSpc>
                <a:spcPct val="110000"/>
              </a:lnSpc>
              <a:spcBef>
                <a:spcPts val="0"/>
              </a:spcBef>
              <a:spcAft>
                <a:spcPts val="0"/>
              </a:spcAft>
              <a:buSzPts val="2400"/>
              <a:buChar char="○"/>
            </a:pPr>
            <a:r>
              <a:rPr lang="en-US"/>
              <a:t>etiquette/manner </a:t>
            </a:r>
            <a:endParaRPr/>
          </a:p>
          <a:p>
            <a:pPr indent="-381000" lvl="1" marL="914400" rtl="0" algn="l">
              <a:lnSpc>
                <a:spcPct val="110000"/>
              </a:lnSpc>
              <a:spcBef>
                <a:spcPts val="0"/>
              </a:spcBef>
              <a:spcAft>
                <a:spcPts val="0"/>
              </a:spcAft>
              <a:buSzPts val="2400"/>
              <a:buChar char="○"/>
            </a:pPr>
            <a:r>
              <a:rPr lang="en-US"/>
              <a:t>blunt language </a:t>
            </a:r>
            <a:endParaRPr/>
          </a:p>
          <a:p>
            <a:pPr indent="-381000" lvl="1" marL="914400" rtl="0" algn="l">
              <a:lnSpc>
                <a:spcPct val="110000"/>
              </a:lnSpc>
              <a:spcBef>
                <a:spcPts val="0"/>
              </a:spcBef>
              <a:spcAft>
                <a:spcPts val="0"/>
              </a:spcAft>
              <a:buSzPts val="2400"/>
              <a:buChar char="○"/>
            </a:pPr>
            <a:r>
              <a:rPr lang="en-US"/>
              <a:t>draws on the irony of the situation </a:t>
            </a:r>
            <a:endParaRPr/>
          </a:p>
          <a:p>
            <a:pPr indent="-406400" lvl="0" marL="457200" rtl="0" algn="l">
              <a:lnSpc>
                <a:spcPct val="110000"/>
              </a:lnSpc>
              <a:spcBef>
                <a:spcPts val="0"/>
              </a:spcBef>
              <a:spcAft>
                <a:spcPts val="0"/>
              </a:spcAft>
              <a:buSzPts val="2800"/>
              <a:buChar char="●"/>
            </a:pPr>
            <a:r>
              <a:rPr lang="en-US"/>
              <a:t>space for women’s lives [not super dominated in male’s lives]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Best Jane Austen Movie and TV Series Adaptations Ever - Thrillist" id="111" name="Google Shape;111;p6"/>
          <p:cNvPicPr preferRelativeResize="0"/>
          <p:nvPr/>
        </p:nvPicPr>
        <p:blipFill rotWithShape="1">
          <a:blip r:embed="rId3">
            <a:alphaModFix/>
          </a:blip>
          <a:srcRect b="0" l="0" r="0" t="0"/>
          <a:stretch/>
        </p:blipFill>
        <p:spPr>
          <a:xfrm>
            <a:off x="381000" y="428625"/>
            <a:ext cx="11430000" cy="600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10"/>
          <p:cNvSpPr txBox="1"/>
          <p:nvPr>
            <p:ph type="title"/>
          </p:nvPr>
        </p:nvSpPr>
        <p:spPr>
          <a:xfrm>
            <a:off x="576072"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7200"/>
              <a:buFont typeface="Arial"/>
              <a:buNone/>
            </a:pPr>
            <a:r>
              <a:rPr lang="en-US" sz="7200"/>
              <a:t>Historical Timeline</a:t>
            </a:r>
            <a:endParaRPr/>
          </a:p>
        </p:txBody>
      </p:sp>
      <p:sp>
        <p:nvSpPr>
          <p:cNvPr id="118" name="Google Shape;118;p10"/>
          <p:cNvSpPr/>
          <p:nvPr/>
        </p:nvSpPr>
        <p:spPr>
          <a:xfrm>
            <a:off x="576072" y="1817073"/>
            <a:ext cx="11018520" cy="18288"/>
          </a:xfrm>
          <a:custGeom>
            <a:rect b="b" l="l" r="r" t="t"/>
            <a:pathLst>
              <a:path extrusionOk="0" fill="none" h="18288" w="1101852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extrusionOk="0" h="18288" w="1101852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19A78"/>
          </a:solidFill>
          <a:ln cap="rnd" cmpd="sng" w="38100">
            <a:solidFill>
              <a:srgbClr val="C19A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9" name="Google Shape;119;p10"/>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1792, A Vindication of Women’s Rights got Published </a:t>
            </a:r>
            <a:endParaRPr/>
          </a:p>
          <a:p>
            <a:pPr indent="-228600" lvl="0" marL="228600" rtl="0" algn="l">
              <a:lnSpc>
                <a:spcPct val="110000"/>
              </a:lnSpc>
              <a:spcBef>
                <a:spcPts val="1000"/>
              </a:spcBef>
              <a:spcAft>
                <a:spcPts val="0"/>
              </a:spcAft>
              <a:buClr>
                <a:schemeClr val="dk1"/>
              </a:buClr>
              <a:buSzPts val="2800"/>
              <a:buChar char="•"/>
            </a:pPr>
            <a:r>
              <a:rPr lang="en-US"/>
              <a:t>1796 – 1797 – Austen wrote ‘First Impressions’, a first version of </a:t>
            </a:r>
            <a:r>
              <a:rPr i="1" lang="en-US"/>
              <a:t>Pride and Prejudice </a:t>
            </a:r>
            <a:endParaRPr/>
          </a:p>
          <a:p>
            <a:pPr indent="-228600" lvl="0" marL="228600" rtl="0" algn="l">
              <a:lnSpc>
                <a:spcPct val="110000"/>
              </a:lnSpc>
              <a:spcBef>
                <a:spcPts val="1000"/>
              </a:spcBef>
              <a:spcAft>
                <a:spcPts val="0"/>
              </a:spcAft>
              <a:buClr>
                <a:schemeClr val="dk1"/>
              </a:buClr>
              <a:buSzPts val="2800"/>
              <a:buChar char="•"/>
            </a:pPr>
            <a:r>
              <a:rPr lang="en-US"/>
              <a:t>1802 Austen accepted a proposal of marriage from Harris Bigg Wither, but changed her mind the following day </a:t>
            </a:r>
            <a:endParaRPr/>
          </a:p>
        </p:txBody>
      </p:sp>
      <p:pic>
        <p:nvPicPr>
          <p:cNvPr descr="Mansfield Park - Broadview Press" id="120" name="Google Shape;120;p10"/>
          <p:cNvPicPr preferRelativeResize="0"/>
          <p:nvPr/>
        </p:nvPicPr>
        <p:blipFill rotWithShape="1">
          <a:blip r:embed="rId3">
            <a:alphaModFix/>
          </a:blip>
          <a:srcRect b="3" l="0" r="3798" t="0"/>
          <a:stretch/>
        </p:blipFill>
        <p:spPr>
          <a:xfrm>
            <a:off x="7675658" y="2093976"/>
            <a:ext cx="3941064" cy="40965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13"/>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6" name="Google Shape;126;p13"/>
          <p:cNvSpPr txBox="1"/>
          <p:nvPr>
            <p:ph type="title"/>
          </p:nvPr>
        </p:nvSpPr>
        <p:spPr>
          <a:xfrm>
            <a:off x="4654296" y="329184"/>
            <a:ext cx="6894600" cy="1783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sz="5000"/>
              <a:t>The Concept of Narrative Asymmetry </a:t>
            </a:r>
            <a:endParaRPr/>
          </a:p>
        </p:txBody>
      </p:sp>
      <p:pic>
        <p:nvPicPr>
          <p:cNvPr descr="The One vs. the Many | Princeton University Press" id="127" name="Google Shape;127;p13"/>
          <p:cNvPicPr preferRelativeResize="0"/>
          <p:nvPr/>
        </p:nvPicPr>
        <p:blipFill rotWithShape="1">
          <a:blip r:embed="rId3">
            <a:alphaModFix/>
          </a:blip>
          <a:srcRect b="0" l="7540" r="2588" t="0"/>
          <a:stretch/>
        </p:blipFill>
        <p:spPr>
          <a:xfrm>
            <a:off x="20" y="1"/>
            <a:ext cx="4052542" cy="6858000"/>
          </a:xfrm>
          <a:custGeom>
            <a:rect b="b" l="l" r="r" t="t"/>
            <a:pathLst>
              <a:path extrusionOk="0" h="6858000" w="4052542">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ln>
            <a:noFill/>
          </a:ln>
        </p:spPr>
      </p:pic>
      <p:sp>
        <p:nvSpPr>
          <p:cNvPr id="128" name="Google Shape;128;p13"/>
          <p:cNvSpPr/>
          <p:nvPr/>
        </p:nvSpPr>
        <p:spPr>
          <a:xfrm>
            <a:off x="4654296" y="239572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19A78"/>
          </a:solidFill>
          <a:ln cap="rnd" cmpd="sng" w="38100">
            <a:solidFill>
              <a:srgbClr val="C19A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9" name="Google Shape;129;p13"/>
          <p:cNvSpPr txBox="1"/>
          <p:nvPr>
            <p:ph idx="1" type="body"/>
          </p:nvPr>
        </p:nvSpPr>
        <p:spPr>
          <a:xfrm>
            <a:off x="4654296" y="2706624"/>
            <a:ext cx="6894600" cy="3483900"/>
          </a:xfrm>
          <a:prstGeom prst="rect">
            <a:avLst/>
          </a:prstGeom>
          <a:noFill/>
          <a:ln>
            <a:noFill/>
          </a:ln>
        </p:spPr>
        <p:txBody>
          <a:bodyPr anchorCtr="0" anchor="t" bIns="45700" lIns="91425" spcFirstLastPara="1" rIns="91425" wrap="square" tIns="45700">
            <a:normAutofit fontScale="85000" lnSpcReduction="20000"/>
          </a:bodyPr>
          <a:lstStyle/>
          <a:p>
            <a:pPr indent="-205740" lvl="0" marL="228600" rtl="0" algn="l">
              <a:lnSpc>
                <a:spcPct val="100000"/>
              </a:lnSpc>
              <a:spcBef>
                <a:spcPts val="0"/>
              </a:spcBef>
              <a:spcAft>
                <a:spcPts val="0"/>
              </a:spcAft>
              <a:buClr>
                <a:schemeClr val="dk1"/>
              </a:buClr>
              <a:buSzPct val="100000"/>
              <a:buChar char="•"/>
            </a:pPr>
            <a:r>
              <a:rPr lang="en-US" sz="2400"/>
              <a:t>To locate the asymmetry, we can ask a basic question: if </a:t>
            </a:r>
            <a:r>
              <a:rPr i="1" lang="en-US" sz="2400"/>
              <a:t>Pride &amp; Prejudice </a:t>
            </a:r>
            <a:r>
              <a:rPr lang="en-US" sz="2400"/>
              <a:t>focuses on Elizabeth Bennet because she is the most interesting and complicated character, as most critics would argue, how do we account for the lingering presence of the Bennet sisters? </a:t>
            </a:r>
            <a:endParaRPr/>
          </a:p>
          <a:p>
            <a:pPr indent="-205740" lvl="0" marL="228600" rtl="0" algn="l">
              <a:lnSpc>
                <a:spcPct val="100000"/>
              </a:lnSpc>
              <a:spcBef>
                <a:spcPts val="1000"/>
              </a:spcBef>
              <a:spcAft>
                <a:spcPts val="0"/>
              </a:spcAft>
              <a:buClr>
                <a:schemeClr val="dk1"/>
              </a:buClr>
              <a:buSzPct val="100000"/>
              <a:buChar char="•"/>
            </a:pPr>
            <a:r>
              <a:rPr lang="en-US" sz="2400"/>
              <a:t>Elizabeth’s sisters are a continual presence in the novel: they are a constitutive part of the symbolic structure itself, despite or, as I want to argue, because of their Minorness.</a:t>
            </a:r>
            <a:endParaRPr/>
          </a:p>
          <a:p>
            <a:pPr indent="-76200" lvl="0" marL="228600" rtl="0" algn="l">
              <a:lnSpc>
                <a:spcPct val="100000"/>
              </a:lnSpc>
              <a:spcBef>
                <a:spcPts val="1000"/>
              </a:spcBef>
              <a:spcAft>
                <a:spcPts val="0"/>
              </a:spcAft>
              <a:buClr>
                <a:schemeClr val="dk1"/>
              </a:buClr>
              <a:buSzPct val="100000"/>
              <a:buNone/>
            </a:pPr>
            <a:r>
              <a:t/>
            </a:r>
            <a:endParaRPr sz="2400"/>
          </a:p>
          <a:p>
            <a:pPr indent="0" lvl="0" marL="0" rtl="0" algn="l">
              <a:lnSpc>
                <a:spcPct val="100000"/>
              </a:lnSpc>
              <a:spcBef>
                <a:spcPts val="1000"/>
              </a:spcBef>
              <a:spcAft>
                <a:spcPts val="0"/>
              </a:spcAft>
              <a:buClr>
                <a:schemeClr val="dk1"/>
              </a:buClr>
              <a:buSzPct val="100000"/>
              <a:buNone/>
            </a:pPr>
            <a:r>
              <a:rPr lang="en-US" sz="2400"/>
              <a:t>- </a:t>
            </a:r>
            <a:r>
              <a:rPr i="1" lang="en-US" sz="2400"/>
              <a:t>One vs the Many </a:t>
            </a:r>
            <a:r>
              <a:rPr lang="en-US" sz="2400"/>
              <a:t>by Alex Woloch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800"/>
              <a:buFont typeface="Arial"/>
              <a:buNone/>
            </a:pPr>
            <a:r>
              <a:rPr lang="en-US"/>
              <a:t>Character</a:t>
            </a:r>
            <a:endParaRPr/>
          </a:p>
        </p:txBody>
      </p:sp>
      <p:sp>
        <p:nvSpPr>
          <p:cNvPr id="135" name="Google Shape;135;p14"/>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fontScale="92500" lnSpcReduction="20000"/>
          </a:bodyPr>
          <a:lstStyle/>
          <a:p>
            <a:pPr indent="-215265" lvl="0" marL="228600" rtl="0" algn="l">
              <a:lnSpc>
                <a:spcPct val="110000"/>
              </a:lnSpc>
              <a:spcBef>
                <a:spcPts val="0"/>
              </a:spcBef>
              <a:spcAft>
                <a:spcPts val="0"/>
              </a:spcAft>
              <a:buClr>
                <a:schemeClr val="dk1"/>
              </a:buClr>
              <a:buSzPct val="100000"/>
              <a:buChar char="•"/>
            </a:pPr>
            <a:r>
              <a:rPr lang="en-US"/>
              <a:t>All of </a:t>
            </a:r>
            <a:r>
              <a:rPr i="1" lang="en-US"/>
              <a:t>[Pride and Prejudice’s]  </a:t>
            </a:r>
            <a:r>
              <a:rPr lang="en-US"/>
              <a:t>examples illustrate two different conceptions of character that coexist within Jane Austen: character as social being (a person is a character) and character as inner quality (a person </a:t>
            </a:r>
            <a:r>
              <a:rPr i="1" lang="en-US"/>
              <a:t>has </a:t>
            </a:r>
            <a:r>
              <a:rPr lang="en-US"/>
              <a:t>a character). The narrative structure that mediates between them is precisely asymmetry. Austen famously transforms the novel into a genre that abstracts elucidates, and diagnoses human characteristics: facilitating contrasts between inner qualities like “observation” and “temper.” </a:t>
            </a:r>
            <a:endParaRPr/>
          </a:p>
          <a:p>
            <a:pPr indent="-50800" lvl="0" marL="228600" rtl="0" algn="l">
              <a:lnSpc>
                <a:spcPct val="110000"/>
              </a:lnSpc>
              <a:spcBef>
                <a:spcPts val="1000"/>
              </a:spcBef>
              <a:spcAft>
                <a:spcPts val="0"/>
              </a:spcAft>
              <a:buClr>
                <a:schemeClr val="dk1"/>
              </a:buClr>
              <a:buSzPct val="100000"/>
              <a:buNone/>
            </a:pPr>
            <a:r>
              <a:t/>
            </a:r>
            <a:endParaRPr/>
          </a:p>
          <a:p>
            <a:pPr indent="0" lvl="0" marL="0" rtl="0" algn="l">
              <a:lnSpc>
                <a:spcPct val="110000"/>
              </a:lnSpc>
              <a:spcBef>
                <a:spcPts val="1000"/>
              </a:spcBef>
              <a:spcAft>
                <a:spcPts val="0"/>
              </a:spcAft>
              <a:buClr>
                <a:schemeClr val="dk1"/>
              </a:buClr>
              <a:buSzPct val="100000"/>
              <a:buNone/>
            </a:pPr>
            <a:r>
              <a:rPr lang="en-US"/>
              <a:t>One vs the Many – Alex Woloch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684988f188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Character defined by the OED</a:t>
            </a:r>
            <a:endParaRPr/>
          </a:p>
        </p:txBody>
      </p:sp>
      <p:sp>
        <p:nvSpPr>
          <p:cNvPr id="142" name="Google Shape;142;g2684988f188_0_0"/>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374650" lvl="0" marL="457200" rtl="0" algn="l">
              <a:spcBef>
                <a:spcPts val="1000"/>
              </a:spcBef>
              <a:spcAft>
                <a:spcPts val="0"/>
              </a:spcAft>
              <a:buClr>
                <a:srgbClr val="000000"/>
              </a:buClr>
              <a:buSzPts val="2300"/>
              <a:buFont typeface="Lora"/>
              <a:buChar char="●"/>
            </a:pPr>
            <a:r>
              <a:rPr lang="en-US" sz="2300">
                <a:solidFill>
                  <a:srgbClr val="000000"/>
                </a:solidFill>
                <a:highlight>
                  <a:srgbClr val="FFFFFF"/>
                </a:highlight>
                <a:latin typeface="Lora"/>
                <a:ea typeface="Lora"/>
                <a:cs typeface="Lora"/>
                <a:sym typeface="Lora"/>
              </a:rPr>
              <a:t>Moral and mental qualities strongly developed or strikingly displayed; distinct or distinguished personality.</a:t>
            </a:r>
            <a:endParaRPr sz="2300">
              <a:solidFill>
                <a:srgbClr val="000000"/>
              </a:solidFill>
              <a:highlight>
                <a:srgbClr val="FFFFFF"/>
              </a:highlight>
              <a:latin typeface="Lora"/>
              <a:ea typeface="Lora"/>
              <a:cs typeface="Lora"/>
              <a:sym typeface="Lora"/>
            </a:endParaRPr>
          </a:p>
          <a:p>
            <a:pPr indent="-374650" lvl="0" marL="457200" rtl="0" algn="l">
              <a:spcBef>
                <a:spcPts val="0"/>
              </a:spcBef>
              <a:spcAft>
                <a:spcPts val="0"/>
              </a:spcAft>
              <a:buClr>
                <a:srgbClr val="000000"/>
              </a:buClr>
              <a:buSzPts val="2300"/>
              <a:buFont typeface="Lora"/>
              <a:buChar char="●"/>
            </a:pPr>
            <a:r>
              <a:rPr lang="en-US" sz="2300">
                <a:solidFill>
                  <a:srgbClr val="000000"/>
                </a:solidFill>
                <a:highlight>
                  <a:srgbClr val="FFFFFF"/>
                </a:highlight>
                <a:latin typeface="Lora"/>
                <a:ea typeface="Lora"/>
                <a:cs typeface="Lora"/>
                <a:sym typeface="Lora"/>
              </a:rPr>
              <a:t>The sum of the moral and mental qualities which distinguish an individual or a people, viewed as a homogeneous whole; a person's or group's individuality deriving from environment, culture, experience, etc.; mental or moral constitution, personality.</a:t>
            </a:r>
            <a:endParaRPr sz="2300">
              <a:solidFill>
                <a:srgbClr val="000000"/>
              </a:solidFill>
              <a:highlight>
                <a:srgbClr val="FFFFFF"/>
              </a:highlight>
              <a:latin typeface="Lora"/>
              <a:ea typeface="Lora"/>
              <a:cs typeface="Lora"/>
              <a:sym typeface="Lora"/>
            </a:endParaRPr>
          </a:p>
          <a:p>
            <a:pPr indent="-374650" lvl="0" marL="457200" rtl="0" algn="l">
              <a:spcBef>
                <a:spcPts val="0"/>
              </a:spcBef>
              <a:spcAft>
                <a:spcPts val="0"/>
              </a:spcAft>
              <a:buClr>
                <a:srgbClr val="000000"/>
              </a:buClr>
              <a:buSzPts val="2300"/>
              <a:buFont typeface="Lora"/>
              <a:buChar char="●"/>
            </a:pPr>
            <a:r>
              <a:rPr lang="en-US" sz="2300">
                <a:solidFill>
                  <a:srgbClr val="000000"/>
                </a:solidFill>
                <a:highlight>
                  <a:srgbClr val="FFFFFF"/>
                </a:highlight>
                <a:latin typeface="Lora"/>
                <a:ea typeface="Lora"/>
                <a:cs typeface="Lora"/>
                <a:sym typeface="Lora"/>
              </a:rPr>
              <a:t>Personality, esp. strong personality, as suggested by an aspect of a person's appearance, or in a representation of a person.</a:t>
            </a:r>
            <a:endParaRPr sz="2300">
              <a:solidFill>
                <a:srgbClr val="000000"/>
              </a:solidFill>
              <a:highlight>
                <a:srgbClr val="FFFFFF"/>
              </a:highlight>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2024-01-31T20:40:35Z</dcterms:created>
  <dc:creator>Microsoft Office User</dc:creator>
</cp:coreProperties>
</file>